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3"/>
  </p:notesMasterIdLst>
  <p:sldIdLst>
    <p:sldId id="256" r:id="rId2"/>
    <p:sldId id="257" r:id="rId3"/>
    <p:sldId id="269" r:id="rId4"/>
    <p:sldId id="268" r:id="rId5"/>
    <p:sldId id="258" r:id="rId6"/>
    <p:sldId id="270" r:id="rId7"/>
    <p:sldId id="259" r:id="rId8"/>
    <p:sldId id="271" r:id="rId9"/>
    <p:sldId id="272" r:id="rId10"/>
    <p:sldId id="260" r:id="rId11"/>
    <p:sldId id="261" r:id="rId12"/>
    <p:sldId id="273" r:id="rId13"/>
    <p:sldId id="274" r:id="rId14"/>
    <p:sldId id="275" r:id="rId15"/>
    <p:sldId id="283" r:id="rId16"/>
    <p:sldId id="276" r:id="rId17"/>
    <p:sldId id="284" r:id="rId18"/>
    <p:sldId id="277" r:id="rId19"/>
    <p:sldId id="285" r:id="rId20"/>
    <p:sldId id="278" r:id="rId21"/>
    <p:sldId id="286" r:id="rId22"/>
    <p:sldId id="279" r:id="rId23"/>
    <p:sldId id="280" r:id="rId24"/>
    <p:sldId id="281" r:id="rId25"/>
    <p:sldId id="282" r:id="rId26"/>
    <p:sldId id="262" r:id="rId27"/>
    <p:sldId id="263" r:id="rId28"/>
    <p:sldId id="264" r:id="rId29"/>
    <p:sldId id="265" r:id="rId30"/>
    <p:sldId id="266" r:id="rId31"/>
    <p:sldId id="267" r:id="rId32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10"/>
  </p:normalViewPr>
  <p:slideViewPr>
    <p:cSldViewPr snapToGrid="0" snapToObjects="1">
      <p:cViewPr varScale="1">
        <p:scale>
          <a:sx n="87" d="100"/>
          <a:sy n="87" d="100"/>
        </p:scale>
        <p:origin x="126" y="1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01365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="0" i="0" dirty="0">
                <a:solidFill>
                  <a:srgbClr val="374151"/>
                </a:solidFill>
                <a:effectLst/>
                <a:latin typeface="Söhne"/>
              </a:rPr>
              <a:t>La POO se basa en el concepto de clases y objetos. Una clase es una plantilla que define las características y comportamientos de un objeto, mientras que un objeto es una instancia de una clase. Los objetos tienen atributos (variables) y métodos (funciones) que representan su estado y comportamiento.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 w="7620">
            <a:solidFill>
              <a:srgbClr val="E5E0DF"/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6319599" y="1337786"/>
            <a:ext cx="7477601" cy="259961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823"/>
              </a:lnSpc>
              <a:buNone/>
            </a:pPr>
            <a:r>
              <a:rPr lang="en-US" sz="5249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Introducción a las clases y objetos en Java</a:t>
            </a:r>
            <a:endParaRPr lang="en-US" sz="5249" dirty="0"/>
          </a:p>
        </p:txBody>
      </p:sp>
      <p:sp>
        <p:nvSpPr>
          <p:cNvPr id="5" name="Text 2"/>
          <p:cNvSpPr/>
          <p:nvPr/>
        </p:nvSpPr>
        <p:spPr>
          <a:xfrm>
            <a:off x="6319599" y="4270653"/>
            <a:ext cx="7477601" cy="199905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49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En este plan de formación aprenderás los conceptos básicos de las clases y objetos en Java, su creación y diferencia, así como la descripción y uso de atributos y métodos de instancia. Además, entenderás la importancia de los constructores, la encapsulación, la herencia y el polimorfismo.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6319599" y="6491883"/>
            <a:ext cx="355402" cy="355402"/>
          </a:xfrm>
          <a:prstGeom prst="roundRect">
            <a:avLst>
              <a:gd name="adj" fmla="val 25726039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7219" y="6499503"/>
            <a:ext cx="340162" cy="340162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6786086" y="6497360"/>
            <a:ext cx="2301240" cy="3888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62"/>
              </a:lnSpc>
              <a:buNone/>
            </a:pPr>
            <a:r>
              <a:rPr lang="en-US" sz="2187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by Pablo Guevara</a:t>
            </a:r>
            <a:endParaRPr lang="en-US" sz="2187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 w="7620">
            <a:solidFill>
              <a:srgbClr val="E5E0DF"/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833199" y="2057400"/>
            <a:ext cx="12733020" cy="72211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686"/>
              </a:lnSpc>
              <a:buNone/>
            </a:pPr>
            <a:r>
              <a:rPr lang="en-US" sz="4374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Acceso a los atributos y métodos de instancia</a:t>
            </a:r>
            <a:endParaRPr lang="en-US" sz="4374" dirty="0"/>
          </a:p>
        </p:txBody>
      </p:sp>
      <p:sp>
        <p:nvSpPr>
          <p:cNvPr id="5" name="Shape 2"/>
          <p:cNvSpPr/>
          <p:nvPr/>
        </p:nvSpPr>
        <p:spPr>
          <a:xfrm>
            <a:off x="833199" y="3112770"/>
            <a:ext cx="12964001" cy="3059430"/>
          </a:xfrm>
          <a:prstGeom prst="roundRect">
            <a:avLst>
              <a:gd name="adj" fmla="val 1793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840819" y="3120390"/>
            <a:ext cx="12948761" cy="748189"/>
          </a:xfrm>
          <a:prstGeom prst="rect">
            <a:avLst/>
          </a:prstGeom>
          <a:solidFill>
            <a:srgbClr val="FFFFFF">
              <a:alpha val="6000"/>
            </a:srgbClr>
          </a:solidFill>
          <a:ln/>
        </p:spPr>
      </p:sp>
      <p:sp>
        <p:nvSpPr>
          <p:cNvPr id="7" name="Text 4"/>
          <p:cNvSpPr/>
          <p:nvPr/>
        </p:nvSpPr>
        <p:spPr>
          <a:xfrm>
            <a:off x="1062990" y="3294578"/>
            <a:ext cx="6026229" cy="3998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49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Atributos: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541181" y="3294578"/>
            <a:ext cx="6026229" cy="3998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49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Se </a:t>
            </a:r>
            <a:r>
              <a:rPr lang="en-US" sz="1750" dirty="0" err="1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puede</a:t>
            </a: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acceder </a:t>
            </a:r>
            <a:r>
              <a:rPr lang="en-US" sz="1750" dirty="0" err="1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si</a:t>
            </a: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es público, </a:t>
            </a:r>
            <a:r>
              <a:rPr lang="en-US" sz="1750" dirty="0" err="1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pero</a:t>
            </a: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no si es privado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840819" y="3868579"/>
            <a:ext cx="12948761" cy="1148001"/>
          </a:xfrm>
          <a:prstGeom prst="rect">
            <a:avLst/>
          </a:prstGeom>
          <a:solidFill>
            <a:srgbClr val="000000">
              <a:alpha val="6000"/>
            </a:srgbClr>
          </a:solidFill>
          <a:ln/>
        </p:spPr>
      </p:sp>
      <p:sp>
        <p:nvSpPr>
          <p:cNvPr id="10" name="Text 7"/>
          <p:cNvSpPr/>
          <p:nvPr/>
        </p:nvSpPr>
        <p:spPr>
          <a:xfrm>
            <a:off x="1062990" y="4042767"/>
            <a:ext cx="6026229" cy="3998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49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Métodos: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7541181" y="4042767"/>
            <a:ext cx="6026229" cy="7996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49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Se pueden llamar o invocar para realizar acciones, Se </a:t>
            </a:r>
            <a:r>
              <a:rPr lang="en-US" sz="1750" dirty="0" err="1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puede</a:t>
            </a: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acceder si es público, </a:t>
            </a:r>
            <a:r>
              <a:rPr lang="en-US" sz="1750" dirty="0" err="1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pero</a:t>
            </a: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no </a:t>
            </a:r>
            <a:r>
              <a:rPr lang="en-US" sz="1750" dirty="0" err="1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si</a:t>
            </a: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es privado.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840819" y="5016579"/>
            <a:ext cx="12948761" cy="1148001"/>
          </a:xfrm>
          <a:prstGeom prst="rect">
            <a:avLst/>
          </a:prstGeom>
          <a:solidFill>
            <a:srgbClr val="FFFFFF">
              <a:alpha val="6000"/>
            </a:srgbClr>
          </a:solidFill>
          <a:ln/>
        </p:spPr>
      </p:sp>
      <p:sp>
        <p:nvSpPr>
          <p:cNvPr id="13" name="Text 10"/>
          <p:cNvSpPr/>
          <p:nvPr/>
        </p:nvSpPr>
        <p:spPr>
          <a:xfrm>
            <a:off x="1062990" y="5190768"/>
            <a:ext cx="6026229" cy="3998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49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Notación punto: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7541181" y="5190768"/>
            <a:ext cx="6026229" cy="7996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49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Permite acceder a los atributos y métodos de instancia de un objeto.</a:t>
            </a:r>
            <a:endParaRPr lang="en-US" sz="17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 w="7620">
            <a:solidFill>
              <a:srgbClr val="E5E0DF"/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833199" y="1004530"/>
            <a:ext cx="4443889" cy="72211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686"/>
              </a:lnSpc>
              <a:buNone/>
            </a:pPr>
            <a:r>
              <a:rPr lang="en-US" sz="4374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Constructores</a:t>
            </a:r>
            <a:endParaRPr lang="en-US" sz="4374" dirty="0"/>
          </a:p>
        </p:txBody>
      </p:sp>
      <p:sp>
        <p:nvSpPr>
          <p:cNvPr id="5" name="Shape 2"/>
          <p:cNvSpPr/>
          <p:nvPr/>
        </p:nvSpPr>
        <p:spPr>
          <a:xfrm>
            <a:off x="833199" y="4442579"/>
            <a:ext cx="12964001" cy="44410"/>
          </a:xfrm>
          <a:prstGeom prst="rect">
            <a:avLst/>
          </a:prstGeom>
          <a:solidFill>
            <a:srgbClr val="EFDBA9"/>
          </a:solidFill>
          <a:ln/>
        </p:spPr>
      </p:sp>
      <p:sp>
        <p:nvSpPr>
          <p:cNvPr id="6" name="Shape 3"/>
          <p:cNvSpPr/>
          <p:nvPr/>
        </p:nvSpPr>
        <p:spPr>
          <a:xfrm>
            <a:off x="3996392" y="4442579"/>
            <a:ext cx="44410" cy="777597"/>
          </a:xfrm>
          <a:prstGeom prst="rect">
            <a:avLst/>
          </a:prstGeom>
          <a:solidFill>
            <a:srgbClr val="EFDBA9"/>
          </a:solidFill>
          <a:ln/>
        </p:spPr>
      </p:sp>
      <p:sp>
        <p:nvSpPr>
          <p:cNvPr id="7" name="Shape 4"/>
          <p:cNvSpPr/>
          <p:nvPr/>
        </p:nvSpPr>
        <p:spPr>
          <a:xfrm>
            <a:off x="3768685" y="4192667"/>
            <a:ext cx="499943" cy="499943"/>
          </a:xfrm>
          <a:prstGeom prst="roundRect">
            <a:avLst>
              <a:gd name="adj" fmla="val 10974"/>
            </a:avLst>
          </a:prstGeom>
          <a:solidFill>
            <a:srgbClr val="F7EDD4"/>
          </a:solidFill>
          <a:ln w="7620">
            <a:solidFill>
              <a:srgbClr val="EFDBA9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3942398" y="4226004"/>
            <a:ext cx="152400" cy="4331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412"/>
              </a:lnSpc>
              <a:buNone/>
            </a:pPr>
            <a:r>
              <a:rPr lang="en-US" sz="2624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</a:t>
            </a:r>
            <a:endParaRPr lang="en-US" sz="2624" dirty="0"/>
          </a:p>
        </p:txBody>
      </p:sp>
      <p:sp>
        <p:nvSpPr>
          <p:cNvPr id="9" name="Text 6"/>
          <p:cNvSpPr/>
          <p:nvPr/>
        </p:nvSpPr>
        <p:spPr>
          <a:xfrm>
            <a:off x="2907625" y="5442466"/>
            <a:ext cx="2221944" cy="3609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843"/>
              </a:lnSpc>
              <a:buNone/>
            </a:pPr>
            <a:r>
              <a:rPr lang="en-US" sz="2187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Definición</a:t>
            </a: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1055370" y="6025634"/>
            <a:ext cx="5926574" cy="7996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3149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Es un método especial que se llama automáticamente al crear un objeto.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7292876" y="3664982"/>
            <a:ext cx="44410" cy="777597"/>
          </a:xfrm>
          <a:prstGeom prst="rect">
            <a:avLst/>
          </a:prstGeom>
          <a:solidFill>
            <a:srgbClr val="EFDBA9"/>
          </a:solidFill>
          <a:ln/>
        </p:spPr>
      </p:sp>
      <p:sp>
        <p:nvSpPr>
          <p:cNvPr id="12" name="Shape 9"/>
          <p:cNvSpPr/>
          <p:nvPr/>
        </p:nvSpPr>
        <p:spPr>
          <a:xfrm>
            <a:off x="7065169" y="4192667"/>
            <a:ext cx="499943" cy="499943"/>
          </a:xfrm>
          <a:prstGeom prst="roundRect">
            <a:avLst>
              <a:gd name="adj" fmla="val 10974"/>
            </a:avLst>
          </a:prstGeom>
          <a:solidFill>
            <a:srgbClr val="F7EDD4"/>
          </a:solidFill>
          <a:ln w="7620">
            <a:solidFill>
              <a:srgbClr val="EFDBA9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7212211" y="4226004"/>
            <a:ext cx="205740" cy="4331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412"/>
              </a:lnSpc>
              <a:buNone/>
            </a:pPr>
            <a:r>
              <a:rPr lang="en-US" sz="2624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2</a:t>
            </a:r>
            <a:endParaRPr lang="en-US" sz="2624" dirty="0"/>
          </a:p>
        </p:txBody>
      </p:sp>
      <p:sp>
        <p:nvSpPr>
          <p:cNvPr id="14" name="Text 11"/>
          <p:cNvSpPr/>
          <p:nvPr/>
        </p:nvSpPr>
        <p:spPr>
          <a:xfrm>
            <a:off x="6204109" y="2059900"/>
            <a:ext cx="2221944" cy="3609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843"/>
              </a:lnSpc>
              <a:buNone/>
            </a:pPr>
            <a:r>
              <a:rPr lang="en-US" sz="2187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Importancia</a:t>
            </a:r>
            <a:endParaRPr lang="en-US" sz="2187" dirty="0"/>
          </a:p>
        </p:txBody>
      </p:sp>
      <p:sp>
        <p:nvSpPr>
          <p:cNvPr id="15" name="Text 12"/>
          <p:cNvSpPr/>
          <p:nvPr/>
        </p:nvSpPr>
        <p:spPr>
          <a:xfrm>
            <a:off x="4351853" y="2643068"/>
            <a:ext cx="5926574" cy="7996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3149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Permite inicializar los atributos de una clase al instanciar un objeto.</a:t>
            </a:r>
            <a:endParaRPr lang="en-US" sz="1750" dirty="0"/>
          </a:p>
        </p:txBody>
      </p:sp>
      <p:sp>
        <p:nvSpPr>
          <p:cNvPr id="16" name="Shape 13"/>
          <p:cNvSpPr/>
          <p:nvPr/>
        </p:nvSpPr>
        <p:spPr>
          <a:xfrm>
            <a:off x="10589478" y="4442579"/>
            <a:ext cx="44410" cy="777597"/>
          </a:xfrm>
          <a:prstGeom prst="rect">
            <a:avLst/>
          </a:prstGeom>
          <a:solidFill>
            <a:srgbClr val="EFDBA9"/>
          </a:solidFill>
          <a:ln/>
        </p:spPr>
      </p:sp>
      <p:sp>
        <p:nvSpPr>
          <p:cNvPr id="17" name="Shape 14"/>
          <p:cNvSpPr/>
          <p:nvPr/>
        </p:nvSpPr>
        <p:spPr>
          <a:xfrm>
            <a:off x="10361771" y="4192667"/>
            <a:ext cx="499943" cy="499943"/>
          </a:xfrm>
          <a:prstGeom prst="roundRect">
            <a:avLst>
              <a:gd name="adj" fmla="val 10974"/>
            </a:avLst>
          </a:prstGeom>
          <a:solidFill>
            <a:srgbClr val="F7EDD4"/>
          </a:solidFill>
          <a:ln w="7620">
            <a:solidFill>
              <a:srgbClr val="EFDBA9"/>
            </a:solidFill>
            <a:prstDash val="solid"/>
          </a:ln>
        </p:spPr>
      </p:sp>
      <p:sp>
        <p:nvSpPr>
          <p:cNvPr id="18" name="Text 15"/>
          <p:cNvSpPr/>
          <p:nvPr/>
        </p:nvSpPr>
        <p:spPr>
          <a:xfrm>
            <a:off x="10508813" y="4226004"/>
            <a:ext cx="205740" cy="4331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412"/>
              </a:lnSpc>
              <a:buNone/>
            </a:pPr>
            <a:r>
              <a:rPr lang="en-US" sz="2624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</a:t>
            </a:r>
            <a:endParaRPr lang="en-US" sz="2624" dirty="0"/>
          </a:p>
        </p:txBody>
      </p:sp>
      <p:sp>
        <p:nvSpPr>
          <p:cNvPr id="19" name="Text 16"/>
          <p:cNvSpPr/>
          <p:nvPr/>
        </p:nvSpPr>
        <p:spPr>
          <a:xfrm>
            <a:off x="8622863" y="5442466"/>
            <a:ext cx="3977640" cy="3609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843"/>
              </a:lnSpc>
              <a:buNone/>
            </a:pPr>
            <a:r>
              <a:rPr lang="en-US" sz="2187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Sobrecarga de constructores</a:t>
            </a:r>
            <a:endParaRPr lang="en-US" sz="2187" dirty="0"/>
          </a:p>
        </p:txBody>
      </p:sp>
      <p:sp>
        <p:nvSpPr>
          <p:cNvPr id="20" name="Text 17"/>
          <p:cNvSpPr/>
          <p:nvPr/>
        </p:nvSpPr>
        <p:spPr>
          <a:xfrm>
            <a:off x="7648456" y="6025634"/>
            <a:ext cx="5926574" cy="119943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3149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Permite crear múltiples constructores para una clase con diferentes parámetros, facilitando la creación de objetos con diferentes atributos.</a:t>
            </a:r>
            <a:endParaRPr lang="en-US" sz="17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 w="7620">
            <a:solidFill>
              <a:srgbClr val="E5E0DF"/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833199" y="2665928"/>
            <a:ext cx="9159240" cy="72211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686"/>
              </a:lnSpc>
              <a:buNone/>
            </a:pPr>
            <a:r>
              <a:rPr lang="en-US" sz="4374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Introducción a los constructores</a:t>
            </a:r>
            <a:endParaRPr lang="en-US" sz="4374" dirty="0"/>
          </a:p>
        </p:txBody>
      </p:sp>
      <p:sp>
        <p:nvSpPr>
          <p:cNvPr id="5" name="Shape 2"/>
          <p:cNvSpPr/>
          <p:nvPr/>
        </p:nvSpPr>
        <p:spPr>
          <a:xfrm>
            <a:off x="833199" y="3721298"/>
            <a:ext cx="4173260" cy="1842373"/>
          </a:xfrm>
          <a:prstGeom prst="roundRect">
            <a:avLst>
              <a:gd name="adj" fmla="val 2978"/>
            </a:avLst>
          </a:prstGeom>
          <a:solidFill>
            <a:srgbClr val="F7EDD4"/>
          </a:solidFill>
          <a:ln w="7620">
            <a:solidFill>
              <a:srgbClr val="EFDBA9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1062990" y="3951089"/>
            <a:ext cx="3713678" cy="72199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43"/>
              </a:lnSpc>
              <a:buNone/>
            </a:pPr>
            <a:r>
              <a:rPr lang="en-US" sz="2187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¿Qué son los constructores?</a:t>
            </a:r>
            <a:endParaRPr lang="en-US" sz="2187" dirty="0"/>
          </a:p>
        </p:txBody>
      </p:sp>
      <p:sp>
        <p:nvSpPr>
          <p:cNvPr id="7" name="Text 4"/>
          <p:cNvSpPr/>
          <p:nvPr/>
        </p:nvSpPr>
        <p:spPr>
          <a:xfrm>
            <a:off x="1062990" y="4895255"/>
            <a:ext cx="3713678" cy="3998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49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Una forma de inicializar objetos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228630" y="3721298"/>
            <a:ext cx="4173260" cy="1842373"/>
          </a:xfrm>
          <a:prstGeom prst="roundRect">
            <a:avLst>
              <a:gd name="adj" fmla="val 2978"/>
            </a:avLst>
          </a:prstGeom>
          <a:solidFill>
            <a:srgbClr val="F7EDD4"/>
          </a:solidFill>
          <a:ln w="7620">
            <a:solidFill>
              <a:srgbClr val="EFDBA9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5458420" y="3951089"/>
            <a:ext cx="3713678" cy="72199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43"/>
              </a:lnSpc>
              <a:buNone/>
            </a:pPr>
            <a:r>
              <a:rPr lang="en-US" sz="2187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Diferencia con métodos regulares</a:t>
            </a: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5458420" y="4895255"/>
            <a:ext cx="3713678" cy="3998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49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Se llaman al crear el objeto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9624060" y="3721298"/>
            <a:ext cx="4173260" cy="1842373"/>
          </a:xfrm>
          <a:prstGeom prst="roundRect">
            <a:avLst>
              <a:gd name="adj" fmla="val 2978"/>
            </a:avLst>
          </a:prstGeom>
          <a:solidFill>
            <a:srgbClr val="F7EDD4"/>
          </a:solidFill>
          <a:ln w="7620">
            <a:solidFill>
              <a:srgbClr val="EFDBA9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9853851" y="3951089"/>
            <a:ext cx="3162300" cy="3609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43"/>
              </a:lnSpc>
              <a:buNone/>
            </a:pPr>
            <a:r>
              <a:rPr lang="en-US" sz="2187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Características y reglas</a:t>
            </a:r>
            <a:endParaRPr lang="en-US" sz="2187" dirty="0"/>
          </a:p>
        </p:txBody>
      </p:sp>
      <p:sp>
        <p:nvSpPr>
          <p:cNvPr id="13" name="Text 10"/>
          <p:cNvSpPr/>
          <p:nvPr/>
        </p:nvSpPr>
        <p:spPr>
          <a:xfrm>
            <a:off x="9853851" y="4534257"/>
            <a:ext cx="3713678" cy="7996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49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No tienen tipo de retorno ni nombre de método</a:t>
            </a:r>
            <a:endParaRPr lang="en-US" sz="17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 w="7620">
            <a:solidFill>
              <a:srgbClr val="E5E0DF"/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833199" y="1340287"/>
            <a:ext cx="7437120" cy="72211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686"/>
              </a:lnSpc>
              <a:buNone/>
            </a:pPr>
            <a:r>
              <a:rPr lang="en-US" sz="4374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Constructores por defecto</a:t>
            </a:r>
            <a:endParaRPr lang="en-US" sz="4374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5542" y="2395657"/>
            <a:ext cx="2888575" cy="2888575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808798" y="5506403"/>
            <a:ext cx="2221944" cy="3609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843"/>
              </a:lnSpc>
              <a:buNone/>
            </a:pPr>
            <a:r>
              <a:rPr lang="en-US" sz="2187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¿Qué son?</a:t>
            </a:r>
            <a:endParaRPr lang="en-US" sz="2187" dirty="0"/>
          </a:p>
        </p:txBody>
      </p:sp>
      <p:sp>
        <p:nvSpPr>
          <p:cNvPr id="7" name="Text 3"/>
          <p:cNvSpPr/>
          <p:nvPr/>
        </p:nvSpPr>
        <p:spPr>
          <a:xfrm>
            <a:off x="833199" y="6089571"/>
            <a:ext cx="4173260" cy="7996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3149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Constructores generados automáticamente</a:t>
            </a:r>
            <a:endParaRPr lang="en-US" sz="17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0972" y="2395657"/>
            <a:ext cx="2888575" cy="2888575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673090" y="5506403"/>
            <a:ext cx="3284220" cy="3609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843"/>
              </a:lnSpc>
              <a:buNone/>
            </a:pPr>
            <a:r>
              <a:rPr lang="en-US" sz="2187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Generación automática</a:t>
            </a:r>
            <a:endParaRPr lang="en-US" sz="2187" dirty="0"/>
          </a:p>
        </p:txBody>
      </p:sp>
      <p:sp>
        <p:nvSpPr>
          <p:cNvPr id="10" name="Text 5"/>
          <p:cNvSpPr/>
          <p:nvPr/>
        </p:nvSpPr>
        <p:spPr>
          <a:xfrm>
            <a:off x="5228630" y="6089571"/>
            <a:ext cx="4173260" cy="7996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3149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Por Java cuando no se define un constructor</a:t>
            </a:r>
            <a:endParaRPr lang="en-US" sz="17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66402" y="2395657"/>
            <a:ext cx="2888575" cy="2888575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10599658" y="5506403"/>
            <a:ext cx="2221944" cy="3609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843"/>
              </a:lnSpc>
              <a:buNone/>
            </a:pPr>
            <a:r>
              <a:rPr lang="en-US" sz="2187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Utilidad</a:t>
            </a:r>
            <a:endParaRPr lang="en-US" sz="2187" dirty="0"/>
          </a:p>
        </p:txBody>
      </p:sp>
      <p:sp>
        <p:nvSpPr>
          <p:cNvPr id="13" name="Text 7"/>
          <p:cNvSpPr/>
          <p:nvPr/>
        </p:nvSpPr>
        <p:spPr>
          <a:xfrm>
            <a:off x="9624060" y="6089571"/>
            <a:ext cx="4173260" cy="7996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3149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Permiten la creación de objetos sin argumentos</a:t>
            </a:r>
            <a:endParaRPr lang="en-US" sz="175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 w="7620">
            <a:solidFill>
              <a:srgbClr val="E5E0DF"/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833199" y="749141"/>
            <a:ext cx="7477601" cy="144422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686"/>
              </a:lnSpc>
              <a:buNone/>
            </a:pPr>
            <a:r>
              <a:rPr lang="en-US" sz="4374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Constructores con parámetros</a:t>
            </a:r>
            <a:endParaRPr lang="en-US" sz="4374" dirty="0"/>
          </a:p>
        </p:txBody>
      </p:sp>
      <p:sp>
        <p:nvSpPr>
          <p:cNvPr id="5" name="Shape 2"/>
          <p:cNvSpPr/>
          <p:nvPr/>
        </p:nvSpPr>
        <p:spPr>
          <a:xfrm>
            <a:off x="833199" y="2679383"/>
            <a:ext cx="499943" cy="499943"/>
          </a:xfrm>
          <a:prstGeom prst="roundRect">
            <a:avLst>
              <a:gd name="adj" fmla="val 10974"/>
            </a:avLst>
          </a:prstGeom>
          <a:solidFill>
            <a:srgbClr val="F7EDD4"/>
          </a:solidFill>
          <a:ln w="7620">
            <a:solidFill>
              <a:srgbClr val="EFDBA9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1006912" y="2712720"/>
            <a:ext cx="152400" cy="4331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412"/>
              </a:lnSpc>
              <a:buNone/>
            </a:pPr>
            <a:r>
              <a:rPr lang="en-US" sz="2624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</a:t>
            </a:r>
            <a:endParaRPr lang="en-US" sz="2624" dirty="0"/>
          </a:p>
        </p:txBody>
      </p:sp>
      <p:sp>
        <p:nvSpPr>
          <p:cNvPr id="7" name="Text 4"/>
          <p:cNvSpPr/>
          <p:nvPr/>
        </p:nvSpPr>
        <p:spPr>
          <a:xfrm>
            <a:off x="1555313" y="2748796"/>
            <a:ext cx="2905601" cy="72199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43"/>
              </a:lnSpc>
              <a:buNone/>
            </a:pPr>
            <a:r>
              <a:rPr lang="en-US" sz="2187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Parámetros en constructores</a:t>
            </a: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1555313" y="3692962"/>
            <a:ext cx="2905601" cy="7996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49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Permiten inicializar atributos al crear un objeto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4683085" y="2679383"/>
            <a:ext cx="499943" cy="499943"/>
          </a:xfrm>
          <a:prstGeom prst="roundRect">
            <a:avLst>
              <a:gd name="adj" fmla="val 10974"/>
            </a:avLst>
          </a:prstGeom>
          <a:solidFill>
            <a:srgbClr val="F7EDD4"/>
          </a:solidFill>
          <a:ln w="7620">
            <a:solidFill>
              <a:srgbClr val="EFDBA9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4830128" y="2712720"/>
            <a:ext cx="205740" cy="4331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412"/>
              </a:lnSpc>
              <a:buNone/>
            </a:pPr>
            <a:r>
              <a:rPr lang="en-US" sz="2624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2</a:t>
            </a:r>
            <a:endParaRPr lang="en-US" sz="2624" dirty="0"/>
          </a:p>
        </p:txBody>
      </p:sp>
      <p:sp>
        <p:nvSpPr>
          <p:cNvPr id="11" name="Text 8"/>
          <p:cNvSpPr/>
          <p:nvPr/>
        </p:nvSpPr>
        <p:spPr>
          <a:xfrm>
            <a:off x="5405199" y="2748796"/>
            <a:ext cx="2905601" cy="72199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43"/>
              </a:lnSpc>
              <a:buNone/>
            </a:pPr>
            <a:r>
              <a:rPr lang="en-US" sz="2187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Creación de constructores</a:t>
            </a:r>
            <a:endParaRPr lang="en-US" sz="2187" dirty="0"/>
          </a:p>
        </p:txBody>
      </p:sp>
      <p:sp>
        <p:nvSpPr>
          <p:cNvPr id="12" name="Text 9"/>
          <p:cNvSpPr/>
          <p:nvPr/>
        </p:nvSpPr>
        <p:spPr>
          <a:xfrm>
            <a:off x="5405199" y="3692962"/>
            <a:ext cx="2905601" cy="119943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49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Se definen específicamente con parámetros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833199" y="5267325"/>
            <a:ext cx="499943" cy="499943"/>
          </a:xfrm>
          <a:prstGeom prst="roundRect">
            <a:avLst>
              <a:gd name="adj" fmla="val 10974"/>
            </a:avLst>
          </a:prstGeom>
          <a:solidFill>
            <a:srgbClr val="F7EDD4"/>
          </a:solidFill>
          <a:ln w="7620">
            <a:solidFill>
              <a:srgbClr val="EFDBA9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980242" y="5300663"/>
            <a:ext cx="205740" cy="4331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412"/>
              </a:lnSpc>
              <a:buNone/>
            </a:pPr>
            <a:r>
              <a:rPr lang="en-US" sz="2624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</a:t>
            </a:r>
            <a:endParaRPr lang="en-US" sz="2624" dirty="0"/>
          </a:p>
        </p:txBody>
      </p:sp>
      <p:sp>
        <p:nvSpPr>
          <p:cNvPr id="15" name="Text 12"/>
          <p:cNvSpPr/>
          <p:nvPr/>
        </p:nvSpPr>
        <p:spPr>
          <a:xfrm>
            <a:off x="1555313" y="5336738"/>
            <a:ext cx="2221944" cy="3609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43"/>
              </a:lnSpc>
              <a:buNone/>
            </a:pPr>
            <a:r>
              <a:rPr lang="en-US" sz="2187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Paso de valores</a:t>
            </a:r>
            <a:endParaRPr lang="en-US" sz="2187" dirty="0"/>
          </a:p>
        </p:txBody>
      </p:sp>
      <p:sp>
        <p:nvSpPr>
          <p:cNvPr id="16" name="Text 13"/>
          <p:cNvSpPr/>
          <p:nvPr/>
        </p:nvSpPr>
        <p:spPr>
          <a:xfrm>
            <a:off x="1555313" y="5919907"/>
            <a:ext cx="2905601" cy="7996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49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Los valores se pasan al crear el objeto</a:t>
            </a:r>
            <a:endParaRPr lang="en-US" sz="1750" dirty="0"/>
          </a:p>
        </p:txBody>
      </p:sp>
      <p:sp>
        <p:nvSpPr>
          <p:cNvPr id="17" name="Shape 14"/>
          <p:cNvSpPr/>
          <p:nvPr/>
        </p:nvSpPr>
        <p:spPr>
          <a:xfrm>
            <a:off x="4683085" y="5267325"/>
            <a:ext cx="499943" cy="499943"/>
          </a:xfrm>
          <a:prstGeom prst="roundRect">
            <a:avLst>
              <a:gd name="adj" fmla="val 10974"/>
            </a:avLst>
          </a:prstGeom>
          <a:solidFill>
            <a:srgbClr val="F7EDD4"/>
          </a:solidFill>
          <a:ln w="7620">
            <a:solidFill>
              <a:srgbClr val="EFDBA9"/>
            </a:solidFill>
            <a:prstDash val="solid"/>
          </a:ln>
        </p:spPr>
      </p:sp>
      <p:sp>
        <p:nvSpPr>
          <p:cNvPr id="18" name="Text 15"/>
          <p:cNvSpPr/>
          <p:nvPr/>
        </p:nvSpPr>
        <p:spPr>
          <a:xfrm>
            <a:off x="4833938" y="5300663"/>
            <a:ext cx="198120" cy="4331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412"/>
              </a:lnSpc>
              <a:buNone/>
            </a:pPr>
            <a:r>
              <a:rPr lang="en-US" sz="2624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4</a:t>
            </a:r>
            <a:endParaRPr lang="en-US" sz="2624" dirty="0"/>
          </a:p>
        </p:txBody>
      </p:sp>
      <p:sp>
        <p:nvSpPr>
          <p:cNvPr id="19" name="Text 16"/>
          <p:cNvSpPr/>
          <p:nvPr/>
        </p:nvSpPr>
        <p:spPr>
          <a:xfrm>
            <a:off x="5405199" y="5336738"/>
            <a:ext cx="2905601" cy="72199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43"/>
              </a:lnSpc>
              <a:buNone/>
            </a:pPr>
            <a:r>
              <a:rPr lang="en-US" sz="2187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Inicialización de atributos</a:t>
            </a:r>
            <a:endParaRPr lang="en-US" sz="2187" dirty="0"/>
          </a:p>
        </p:txBody>
      </p:sp>
      <p:sp>
        <p:nvSpPr>
          <p:cNvPr id="20" name="Text 17"/>
          <p:cNvSpPr/>
          <p:nvPr/>
        </p:nvSpPr>
        <p:spPr>
          <a:xfrm>
            <a:off x="5405199" y="6280904"/>
            <a:ext cx="2905601" cy="119943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49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Los parámetros se </a:t>
            </a:r>
            <a:r>
              <a:rPr lang="en-US" sz="1750" dirty="0" err="1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usan</a:t>
            </a: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para </a:t>
            </a:r>
            <a:r>
              <a:rPr lang="en-US" sz="1750" dirty="0" err="1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asignar</a:t>
            </a: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valores a atributos</a:t>
            </a:r>
            <a:endParaRPr lang="en-US" sz="1750" dirty="0"/>
          </a:p>
        </p:txBody>
      </p:sp>
      <p:pic>
        <p:nvPicPr>
          <p:cNvPr id="21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29C996EF-BBF7-430D-8E83-02026C8C0C3E}"/>
              </a:ext>
            </a:extLst>
          </p:cNvPr>
          <p:cNvSpPr txBox="1"/>
          <p:nvPr/>
        </p:nvSpPr>
        <p:spPr>
          <a:xfrm>
            <a:off x="2908453" y="1693687"/>
            <a:ext cx="73152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 err="1"/>
              <a:t>public</a:t>
            </a:r>
            <a:r>
              <a:rPr lang="es-ES" dirty="0"/>
              <a:t> </a:t>
            </a:r>
            <a:r>
              <a:rPr lang="es-ES" dirty="0" err="1"/>
              <a:t>class</a:t>
            </a:r>
            <a:r>
              <a:rPr lang="es-ES" dirty="0"/>
              <a:t> </a:t>
            </a:r>
            <a:r>
              <a:rPr lang="es-ES" dirty="0" err="1"/>
              <a:t>Rectangulo</a:t>
            </a:r>
            <a:r>
              <a:rPr lang="es-ES" dirty="0"/>
              <a:t> {</a:t>
            </a:r>
          </a:p>
          <a:p>
            <a:r>
              <a:rPr lang="es-ES" dirty="0"/>
              <a:t>    </a:t>
            </a:r>
            <a:r>
              <a:rPr lang="es-ES" dirty="0" err="1"/>
              <a:t>private</a:t>
            </a:r>
            <a:r>
              <a:rPr lang="es-ES" dirty="0"/>
              <a:t> </a:t>
            </a:r>
            <a:r>
              <a:rPr lang="es-ES" dirty="0" err="1"/>
              <a:t>int</a:t>
            </a:r>
            <a:r>
              <a:rPr lang="es-ES" dirty="0"/>
              <a:t> ancho;</a:t>
            </a:r>
          </a:p>
          <a:p>
            <a:r>
              <a:rPr lang="es-ES" dirty="0"/>
              <a:t>    </a:t>
            </a:r>
            <a:r>
              <a:rPr lang="es-ES" dirty="0" err="1"/>
              <a:t>private</a:t>
            </a:r>
            <a:r>
              <a:rPr lang="es-ES" dirty="0"/>
              <a:t> </a:t>
            </a:r>
            <a:r>
              <a:rPr lang="es-ES" dirty="0" err="1"/>
              <a:t>int</a:t>
            </a:r>
            <a:r>
              <a:rPr lang="es-ES" dirty="0"/>
              <a:t> alto;</a:t>
            </a:r>
          </a:p>
          <a:p>
            <a:r>
              <a:rPr lang="es-ES" dirty="0"/>
              <a:t>    </a:t>
            </a:r>
          </a:p>
          <a:p>
            <a:r>
              <a:rPr lang="es-ES" dirty="0"/>
              <a:t>    </a:t>
            </a:r>
            <a:r>
              <a:rPr lang="es-ES" dirty="0" err="1"/>
              <a:t>public</a:t>
            </a:r>
            <a:r>
              <a:rPr lang="es-ES" dirty="0"/>
              <a:t> </a:t>
            </a:r>
            <a:r>
              <a:rPr lang="es-ES" dirty="0" err="1"/>
              <a:t>Rectangulo</a:t>
            </a:r>
            <a:r>
              <a:rPr lang="es-ES" dirty="0"/>
              <a:t>() {</a:t>
            </a:r>
          </a:p>
          <a:p>
            <a:r>
              <a:rPr lang="es-ES" dirty="0"/>
              <a:t>        ancho = 0;</a:t>
            </a:r>
          </a:p>
          <a:p>
            <a:r>
              <a:rPr lang="es-ES" dirty="0"/>
              <a:t>        alto = 0;</a:t>
            </a:r>
          </a:p>
          <a:p>
            <a:r>
              <a:rPr lang="es-ES" dirty="0"/>
              <a:t>    }</a:t>
            </a:r>
          </a:p>
          <a:p>
            <a:r>
              <a:rPr lang="es-ES" dirty="0"/>
              <a:t>    </a:t>
            </a:r>
          </a:p>
          <a:p>
            <a:r>
              <a:rPr lang="es-ES" dirty="0"/>
              <a:t>    </a:t>
            </a:r>
            <a:r>
              <a:rPr lang="es-ES" dirty="0" err="1"/>
              <a:t>public</a:t>
            </a:r>
            <a:r>
              <a:rPr lang="es-ES" dirty="0"/>
              <a:t> </a:t>
            </a:r>
            <a:r>
              <a:rPr lang="es-ES" dirty="0" err="1"/>
              <a:t>static</a:t>
            </a:r>
            <a:r>
              <a:rPr lang="es-ES" dirty="0"/>
              <a:t> </a:t>
            </a:r>
            <a:r>
              <a:rPr lang="es-ES" dirty="0" err="1"/>
              <a:t>void</a:t>
            </a:r>
            <a:r>
              <a:rPr lang="es-ES" dirty="0"/>
              <a:t> </a:t>
            </a:r>
            <a:r>
              <a:rPr lang="es-ES" dirty="0" err="1"/>
              <a:t>main</a:t>
            </a:r>
            <a:r>
              <a:rPr lang="es-ES" dirty="0"/>
              <a:t>(</a:t>
            </a:r>
            <a:r>
              <a:rPr lang="es-ES" dirty="0" err="1"/>
              <a:t>String</a:t>
            </a:r>
            <a:r>
              <a:rPr lang="es-ES" dirty="0"/>
              <a:t>[] </a:t>
            </a:r>
            <a:r>
              <a:rPr lang="es-ES" dirty="0" err="1"/>
              <a:t>args</a:t>
            </a:r>
            <a:r>
              <a:rPr lang="es-ES" dirty="0"/>
              <a:t>) {</a:t>
            </a:r>
          </a:p>
          <a:p>
            <a:r>
              <a:rPr lang="es-ES" dirty="0"/>
              <a:t>        </a:t>
            </a:r>
            <a:r>
              <a:rPr lang="es-ES" dirty="0" err="1"/>
              <a:t>Rectangulo</a:t>
            </a:r>
            <a:r>
              <a:rPr lang="es-ES" dirty="0"/>
              <a:t> rectangulo1 = new </a:t>
            </a:r>
            <a:r>
              <a:rPr lang="es-ES" dirty="0" err="1"/>
              <a:t>Rectangulo</a:t>
            </a:r>
            <a:r>
              <a:rPr lang="es-ES" dirty="0"/>
              <a:t>();</a:t>
            </a:r>
          </a:p>
          <a:p>
            <a:r>
              <a:rPr lang="es-ES" dirty="0"/>
              <a:t>        </a:t>
            </a:r>
            <a:r>
              <a:rPr lang="es-ES" dirty="0" err="1"/>
              <a:t>System.out.println</a:t>
            </a:r>
            <a:r>
              <a:rPr lang="es-ES" dirty="0"/>
              <a:t>("Ancho: " + rectangulo1.ancho);</a:t>
            </a:r>
          </a:p>
          <a:p>
            <a:r>
              <a:rPr lang="es-ES" dirty="0"/>
              <a:t>        </a:t>
            </a:r>
            <a:r>
              <a:rPr lang="es-ES" dirty="0" err="1"/>
              <a:t>System.out.println</a:t>
            </a:r>
            <a:r>
              <a:rPr lang="es-ES" dirty="0"/>
              <a:t>("Alto: " + rectangulo1.alto);</a:t>
            </a:r>
          </a:p>
          <a:p>
            <a:r>
              <a:rPr lang="es-ES" dirty="0"/>
              <a:t>    }</a:t>
            </a:r>
          </a:p>
          <a:p>
            <a:r>
              <a:rPr lang="es-E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3577408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 w="7620">
            <a:solidFill>
              <a:srgbClr val="E5E0DF"/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833199" y="1604248"/>
            <a:ext cx="8039100" cy="72211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686"/>
              </a:lnSpc>
              <a:buNone/>
            </a:pPr>
            <a:r>
              <a:rPr lang="en-US" sz="4374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Sobrecarga de constructores</a:t>
            </a:r>
            <a:endParaRPr lang="en-US" sz="4374" dirty="0"/>
          </a:p>
        </p:txBody>
      </p:sp>
      <p:sp>
        <p:nvSpPr>
          <p:cNvPr id="5" name="Shape 2"/>
          <p:cNvSpPr/>
          <p:nvPr/>
        </p:nvSpPr>
        <p:spPr>
          <a:xfrm>
            <a:off x="833199" y="4642485"/>
            <a:ext cx="12964001" cy="44410"/>
          </a:xfrm>
          <a:prstGeom prst="rect">
            <a:avLst/>
          </a:prstGeom>
          <a:solidFill>
            <a:srgbClr val="EFDBA9"/>
          </a:solidFill>
          <a:ln/>
        </p:spPr>
      </p:sp>
      <p:sp>
        <p:nvSpPr>
          <p:cNvPr id="6" name="Shape 3"/>
          <p:cNvSpPr/>
          <p:nvPr/>
        </p:nvSpPr>
        <p:spPr>
          <a:xfrm>
            <a:off x="3996392" y="4642485"/>
            <a:ext cx="44410" cy="777597"/>
          </a:xfrm>
          <a:prstGeom prst="rect">
            <a:avLst/>
          </a:prstGeom>
          <a:solidFill>
            <a:srgbClr val="EFDBA9"/>
          </a:solidFill>
          <a:ln/>
        </p:spPr>
      </p:sp>
      <p:sp>
        <p:nvSpPr>
          <p:cNvPr id="7" name="Shape 4"/>
          <p:cNvSpPr/>
          <p:nvPr/>
        </p:nvSpPr>
        <p:spPr>
          <a:xfrm>
            <a:off x="3768685" y="4392573"/>
            <a:ext cx="499943" cy="499943"/>
          </a:xfrm>
          <a:prstGeom prst="roundRect">
            <a:avLst>
              <a:gd name="adj" fmla="val 10974"/>
            </a:avLst>
          </a:prstGeom>
          <a:solidFill>
            <a:srgbClr val="F7EDD4"/>
          </a:solidFill>
          <a:ln w="7620">
            <a:solidFill>
              <a:srgbClr val="EFDBA9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3942398" y="4425910"/>
            <a:ext cx="152400" cy="4331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412"/>
              </a:lnSpc>
              <a:buNone/>
            </a:pPr>
            <a:r>
              <a:rPr lang="en-US" sz="2624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</a:t>
            </a:r>
            <a:endParaRPr lang="en-US" sz="2624" dirty="0"/>
          </a:p>
        </p:txBody>
      </p:sp>
      <p:sp>
        <p:nvSpPr>
          <p:cNvPr id="9" name="Text 6"/>
          <p:cNvSpPr/>
          <p:nvPr/>
        </p:nvSpPr>
        <p:spPr>
          <a:xfrm>
            <a:off x="2907625" y="5642372"/>
            <a:ext cx="2221944" cy="3609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843"/>
              </a:lnSpc>
              <a:buNone/>
            </a:pPr>
            <a:r>
              <a:rPr lang="en-US" sz="2187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Sobrecarga</a:t>
            </a: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1055370" y="6225540"/>
            <a:ext cx="5926574" cy="3998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49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Múltiples constructores en una clase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7292876" y="3864888"/>
            <a:ext cx="44410" cy="777597"/>
          </a:xfrm>
          <a:prstGeom prst="rect">
            <a:avLst/>
          </a:prstGeom>
          <a:solidFill>
            <a:srgbClr val="EFDBA9"/>
          </a:solidFill>
          <a:ln/>
        </p:spPr>
      </p:sp>
      <p:sp>
        <p:nvSpPr>
          <p:cNvPr id="12" name="Shape 9"/>
          <p:cNvSpPr/>
          <p:nvPr/>
        </p:nvSpPr>
        <p:spPr>
          <a:xfrm>
            <a:off x="7065169" y="4392573"/>
            <a:ext cx="499943" cy="499943"/>
          </a:xfrm>
          <a:prstGeom prst="roundRect">
            <a:avLst>
              <a:gd name="adj" fmla="val 10974"/>
            </a:avLst>
          </a:prstGeom>
          <a:solidFill>
            <a:srgbClr val="F7EDD4"/>
          </a:solidFill>
          <a:ln w="7620">
            <a:solidFill>
              <a:srgbClr val="EFDBA9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7212211" y="4425910"/>
            <a:ext cx="205740" cy="4331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412"/>
              </a:lnSpc>
              <a:buNone/>
            </a:pPr>
            <a:r>
              <a:rPr lang="en-US" sz="2624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2</a:t>
            </a:r>
            <a:endParaRPr lang="en-US" sz="2624" dirty="0"/>
          </a:p>
        </p:txBody>
      </p:sp>
      <p:sp>
        <p:nvSpPr>
          <p:cNvPr id="14" name="Text 11"/>
          <p:cNvSpPr/>
          <p:nvPr/>
        </p:nvSpPr>
        <p:spPr>
          <a:xfrm>
            <a:off x="5756791" y="2659618"/>
            <a:ext cx="3116580" cy="3609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843"/>
              </a:lnSpc>
              <a:buNone/>
            </a:pPr>
            <a:r>
              <a:rPr lang="en-US" sz="2187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Parámetros diferentes</a:t>
            </a:r>
            <a:endParaRPr lang="en-US" sz="2187" dirty="0"/>
          </a:p>
        </p:txBody>
      </p:sp>
      <p:sp>
        <p:nvSpPr>
          <p:cNvPr id="15" name="Text 12"/>
          <p:cNvSpPr/>
          <p:nvPr/>
        </p:nvSpPr>
        <p:spPr>
          <a:xfrm>
            <a:off x="4351853" y="3242786"/>
            <a:ext cx="5926574" cy="3998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49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Diferentes tipos y cantidad de parámetros</a:t>
            </a:r>
            <a:endParaRPr lang="en-US" sz="1750" dirty="0"/>
          </a:p>
        </p:txBody>
      </p:sp>
      <p:sp>
        <p:nvSpPr>
          <p:cNvPr id="16" name="Shape 13"/>
          <p:cNvSpPr/>
          <p:nvPr/>
        </p:nvSpPr>
        <p:spPr>
          <a:xfrm>
            <a:off x="10589478" y="4642485"/>
            <a:ext cx="44410" cy="777597"/>
          </a:xfrm>
          <a:prstGeom prst="rect">
            <a:avLst/>
          </a:prstGeom>
          <a:solidFill>
            <a:srgbClr val="EFDBA9"/>
          </a:solidFill>
          <a:ln/>
        </p:spPr>
      </p:sp>
      <p:sp>
        <p:nvSpPr>
          <p:cNvPr id="17" name="Shape 14"/>
          <p:cNvSpPr/>
          <p:nvPr/>
        </p:nvSpPr>
        <p:spPr>
          <a:xfrm>
            <a:off x="10361771" y="4392573"/>
            <a:ext cx="499943" cy="499943"/>
          </a:xfrm>
          <a:prstGeom prst="roundRect">
            <a:avLst>
              <a:gd name="adj" fmla="val 10974"/>
            </a:avLst>
          </a:prstGeom>
          <a:solidFill>
            <a:srgbClr val="F7EDD4"/>
          </a:solidFill>
          <a:ln w="7620">
            <a:solidFill>
              <a:srgbClr val="EFDBA9"/>
            </a:solidFill>
            <a:prstDash val="solid"/>
          </a:ln>
        </p:spPr>
      </p:sp>
      <p:sp>
        <p:nvSpPr>
          <p:cNvPr id="18" name="Text 15"/>
          <p:cNvSpPr/>
          <p:nvPr/>
        </p:nvSpPr>
        <p:spPr>
          <a:xfrm>
            <a:off x="10508813" y="4425910"/>
            <a:ext cx="205740" cy="4331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412"/>
              </a:lnSpc>
              <a:buNone/>
            </a:pPr>
            <a:r>
              <a:rPr lang="en-US" sz="2624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</a:t>
            </a:r>
            <a:endParaRPr lang="en-US" sz="2624" dirty="0"/>
          </a:p>
        </p:txBody>
      </p:sp>
      <p:sp>
        <p:nvSpPr>
          <p:cNvPr id="19" name="Text 16"/>
          <p:cNvSpPr/>
          <p:nvPr/>
        </p:nvSpPr>
        <p:spPr>
          <a:xfrm>
            <a:off x="9500711" y="5642372"/>
            <a:ext cx="2221944" cy="3609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843"/>
              </a:lnSpc>
              <a:buNone/>
            </a:pPr>
            <a:r>
              <a:rPr lang="en-US" sz="2187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Flexibilidad</a:t>
            </a:r>
            <a:endParaRPr lang="en-US" sz="2187" dirty="0"/>
          </a:p>
        </p:txBody>
      </p:sp>
      <p:sp>
        <p:nvSpPr>
          <p:cNvPr id="20" name="Text 17"/>
          <p:cNvSpPr/>
          <p:nvPr/>
        </p:nvSpPr>
        <p:spPr>
          <a:xfrm>
            <a:off x="7648456" y="6225540"/>
            <a:ext cx="5926574" cy="3998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49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Ofrecen diferentes formas de crear objetos</a:t>
            </a:r>
            <a:endParaRPr lang="en-US" sz="175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35039F47-1E4A-449C-86C5-1D62F0069116}"/>
              </a:ext>
            </a:extLst>
          </p:cNvPr>
          <p:cNvSpPr txBox="1"/>
          <p:nvPr/>
        </p:nvSpPr>
        <p:spPr>
          <a:xfrm>
            <a:off x="2561421" y="138696"/>
            <a:ext cx="9507557" cy="8494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600" dirty="0" err="1"/>
              <a:t>public</a:t>
            </a:r>
            <a:r>
              <a:rPr lang="es-ES" sz="1600" dirty="0"/>
              <a:t> </a:t>
            </a:r>
            <a:r>
              <a:rPr lang="es-ES" sz="1600" dirty="0" err="1"/>
              <a:t>class</a:t>
            </a:r>
            <a:r>
              <a:rPr lang="es-ES" sz="1600" dirty="0"/>
              <a:t> Persona {</a:t>
            </a:r>
          </a:p>
          <a:p>
            <a:r>
              <a:rPr lang="es-ES" sz="1600" dirty="0"/>
              <a:t>    </a:t>
            </a:r>
            <a:r>
              <a:rPr lang="es-ES" sz="1600" dirty="0" err="1"/>
              <a:t>private</a:t>
            </a:r>
            <a:r>
              <a:rPr lang="es-ES" sz="1600" dirty="0"/>
              <a:t> </a:t>
            </a:r>
            <a:r>
              <a:rPr lang="es-ES" sz="1600" dirty="0" err="1"/>
              <a:t>String</a:t>
            </a:r>
            <a:r>
              <a:rPr lang="es-ES" sz="1600" dirty="0"/>
              <a:t> nombre;</a:t>
            </a:r>
          </a:p>
          <a:p>
            <a:r>
              <a:rPr lang="es-ES" sz="1600" dirty="0"/>
              <a:t>    </a:t>
            </a:r>
            <a:r>
              <a:rPr lang="es-ES" sz="1600" dirty="0" err="1"/>
              <a:t>private</a:t>
            </a:r>
            <a:r>
              <a:rPr lang="es-ES" sz="1600" dirty="0"/>
              <a:t> </a:t>
            </a:r>
            <a:r>
              <a:rPr lang="es-ES" sz="1600" dirty="0" err="1"/>
              <a:t>int</a:t>
            </a:r>
            <a:r>
              <a:rPr lang="es-ES" sz="1600" dirty="0"/>
              <a:t> edad;</a:t>
            </a:r>
          </a:p>
          <a:p>
            <a:r>
              <a:rPr lang="es-ES" sz="1600" dirty="0"/>
              <a:t>    </a:t>
            </a:r>
          </a:p>
          <a:p>
            <a:r>
              <a:rPr lang="es-ES" sz="1600" dirty="0"/>
              <a:t>    // Constructor por defecto</a:t>
            </a:r>
          </a:p>
          <a:p>
            <a:r>
              <a:rPr lang="es-ES" sz="1600" dirty="0"/>
              <a:t>    </a:t>
            </a:r>
            <a:r>
              <a:rPr lang="es-ES" sz="1600" dirty="0" err="1"/>
              <a:t>public</a:t>
            </a:r>
            <a:r>
              <a:rPr lang="es-ES" sz="1600" dirty="0"/>
              <a:t> Persona() {</a:t>
            </a:r>
          </a:p>
          <a:p>
            <a:r>
              <a:rPr lang="es-ES" sz="1600" dirty="0"/>
              <a:t>        nombre = "Sin nombre";</a:t>
            </a:r>
          </a:p>
          <a:p>
            <a:r>
              <a:rPr lang="es-ES" sz="1600" dirty="0"/>
              <a:t>        edad = 0;</a:t>
            </a:r>
          </a:p>
          <a:p>
            <a:r>
              <a:rPr lang="es-ES" sz="1600" dirty="0"/>
              <a:t>    }</a:t>
            </a:r>
          </a:p>
          <a:p>
            <a:r>
              <a:rPr lang="es-ES" sz="1600" dirty="0"/>
              <a:t>    </a:t>
            </a:r>
          </a:p>
          <a:p>
            <a:r>
              <a:rPr lang="es-ES" sz="1600" dirty="0"/>
              <a:t>    // Constructor con un parámetro (nombre)</a:t>
            </a:r>
          </a:p>
          <a:p>
            <a:r>
              <a:rPr lang="es-ES" sz="1600" dirty="0"/>
              <a:t>    </a:t>
            </a:r>
            <a:r>
              <a:rPr lang="es-ES" sz="1600" dirty="0" err="1"/>
              <a:t>public</a:t>
            </a:r>
            <a:r>
              <a:rPr lang="es-ES" sz="1600" dirty="0"/>
              <a:t> Persona(</a:t>
            </a:r>
            <a:r>
              <a:rPr lang="es-ES" sz="1600" dirty="0" err="1"/>
              <a:t>String</a:t>
            </a:r>
            <a:r>
              <a:rPr lang="es-ES" sz="1600" dirty="0"/>
              <a:t> nombre) {</a:t>
            </a:r>
          </a:p>
          <a:p>
            <a:r>
              <a:rPr lang="es-ES" sz="1600" dirty="0"/>
              <a:t>        </a:t>
            </a:r>
            <a:r>
              <a:rPr lang="es-ES" sz="1600" dirty="0" err="1"/>
              <a:t>this.nombre</a:t>
            </a:r>
            <a:r>
              <a:rPr lang="es-ES" sz="1600" dirty="0"/>
              <a:t> = nombre;</a:t>
            </a:r>
          </a:p>
          <a:p>
            <a:r>
              <a:rPr lang="es-ES" sz="1600" dirty="0"/>
              <a:t>        edad = 0;</a:t>
            </a:r>
          </a:p>
          <a:p>
            <a:r>
              <a:rPr lang="es-ES" sz="1600" dirty="0"/>
              <a:t>    }</a:t>
            </a:r>
          </a:p>
          <a:p>
            <a:r>
              <a:rPr lang="es-ES" sz="1600" dirty="0"/>
              <a:t>    </a:t>
            </a:r>
          </a:p>
          <a:p>
            <a:r>
              <a:rPr lang="es-ES" sz="1600" dirty="0"/>
              <a:t>    // Constructor con dos parámetros (nombre y edad)</a:t>
            </a:r>
          </a:p>
          <a:p>
            <a:r>
              <a:rPr lang="es-ES" sz="1600" dirty="0"/>
              <a:t>    </a:t>
            </a:r>
            <a:r>
              <a:rPr lang="es-ES" sz="1600" dirty="0" err="1"/>
              <a:t>public</a:t>
            </a:r>
            <a:r>
              <a:rPr lang="es-ES" sz="1600" dirty="0"/>
              <a:t> Persona(</a:t>
            </a:r>
            <a:r>
              <a:rPr lang="es-ES" sz="1600" dirty="0" err="1"/>
              <a:t>String</a:t>
            </a:r>
            <a:r>
              <a:rPr lang="es-ES" sz="1600" dirty="0"/>
              <a:t> nombre, </a:t>
            </a:r>
            <a:r>
              <a:rPr lang="es-ES" sz="1600" dirty="0" err="1"/>
              <a:t>int</a:t>
            </a:r>
            <a:r>
              <a:rPr lang="es-ES" sz="1600" dirty="0"/>
              <a:t> edad) {</a:t>
            </a:r>
          </a:p>
          <a:p>
            <a:r>
              <a:rPr lang="es-ES" sz="1600" dirty="0"/>
              <a:t>        </a:t>
            </a:r>
            <a:r>
              <a:rPr lang="es-ES" sz="1600" dirty="0" err="1"/>
              <a:t>this.nombre</a:t>
            </a:r>
            <a:r>
              <a:rPr lang="es-ES" sz="1600" dirty="0"/>
              <a:t> = nombre;</a:t>
            </a:r>
          </a:p>
          <a:p>
            <a:r>
              <a:rPr lang="es-ES" sz="1600" dirty="0"/>
              <a:t>        </a:t>
            </a:r>
            <a:r>
              <a:rPr lang="es-ES" sz="1600" dirty="0" err="1"/>
              <a:t>this.edad</a:t>
            </a:r>
            <a:r>
              <a:rPr lang="es-ES" sz="1600" dirty="0"/>
              <a:t> = edad;</a:t>
            </a:r>
          </a:p>
          <a:p>
            <a:r>
              <a:rPr lang="es-ES" sz="1600" dirty="0"/>
              <a:t>    }</a:t>
            </a:r>
          </a:p>
          <a:p>
            <a:r>
              <a:rPr lang="es-ES" sz="1600" dirty="0"/>
              <a:t>    </a:t>
            </a:r>
          </a:p>
          <a:p>
            <a:r>
              <a:rPr lang="es-ES" sz="1600" dirty="0"/>
              <a:t>    </a:t>
            </a:r>
            <a:r>
              <a:rPr lang="es-ES" sz="1600" dirty="0" err="1"/>
              <a:t>public</a:t>
            </a:r>
            <a:r>
              <a:rPr lang="es-ES" sz="1600" dirty="0"/>
              <a:t> </a:t>
            </a:r>
            <a:r>
              <a:rPr lang="es-ES" sz="1600" dirty="0" err="1"/>
              <a:t>static</a:t>
            </a:r>
            <a:r>
              <a:rPr lang="es-ES" sz="1600" dirty="0"/>
              <a:t> </a:t>
            </a:r>
            <a:r>
              <a:rPr lang="es-ES" sz="1600" dirty="0" err="1"/>
              <a:t>void</a:t>
            </a:r>
            <a:r>
              <a:rPr lang="es-ES" sz="1600" dirty="0"/>
              <a:t> </a:t>
            </a:r>
            <a:r>
              <a:rPr lang="es-ES" sz="1600" dirty="0" err="1"/>
              <a:t>main</a:t>
            </a:r>
            <a:r>
              <a:rPr lang="es-ES" sz="1600" dirty="0"/>
              <a:t>(</a:t>
            </a:r>
            <a:r>
              <a:rPr lang="es-ES" sz="1600" dirty="0" err="1"/>
              <a:t>String</a:t>
            </a:r>
            <a:r>
              <a:rPr lang="es-ES" sz="1600" dirty="0"/>
              <a:t>[] </a:t>
            </a:r>
            <a:r>
              <a:rPr lang="es-ES" sz="1600" dirty="0" err="1"/>
              <a:t>args</a:t>
            </a:r>
            <a:r>
              <a:rPr lang="es-ES" sz="1600" dirty="0"/>
              <a:t>) {</a:t>
            </a:r>
          </a:p>
          <a:p>
            <a:r>
              <a:rPr lang="es-ES" sz="1600" dirty="0"/>
              <a:t>        Persona persona1 = new Persona(); // Constructor por defecto</a:t>
            </a:r>
          </a:p>
          <a:p>
            <a:r>
              <a:rPr lang="es-ES" sz="1600" dirty="0"/>
              <a:t>        </a:t>
            </a:r>
            <a:r>
              <a:rPr lang="es-ES" sz="1600" dirty="0" err="1"/>
              <a:t>System.out.println</a:t>
            </a:r>
            <a:r>
              <a:rPr lang="es-ES" sz="1600" dirty="0"/>
              <a:t>("Persona 1: " + persona1.nombre + ", " + persona1.edad);</a:t>
            </a:r>
          </a:p>
          <a:p>
            <a:r>
              <a:rPr lang="es-ES" sz="1600" dirty="0"/>
              <a:t>        </a:t>
            </a:r>
          </a:p>
          <a:p>
            <a:r>
              <a:rPr lang="es-ES" sz="1600" dirty="0"/>
              <a:t>        Persona persona2 = new Persona("Juan"); // Constructor con un parámetro</a:t>
            </a:r>
          </a:p>
          <a:p>
            <a:r>
              <a:rPr lang="es-ES" sz="1600" dirty="0"/>
              <a:t>        </a:t>
            </a:r>
            <a:r>
              <a:rPr lang="es-ES" sz="1600" dirty="0" err="1"/>
              <a:t>System.out.println</a:t>
            </a:r>
            <a:r>
              <a:rPr lang="es-ES" sz="1600" dirty="0"/>
              <a:t>("Persona 2: " + persona2.nombre + ", " + persona2.edad);</a:t>
            </a:r>
          </a:p>
          <a:p>
            <a:r>
              <a:rPr lang="es-ES" sz="1600" dirty="0"/>
              <a:t>        </a:t>
            </a:r>
          </a:p>
          <a:p>
            <a:r>
              <a:rPr lang="es-ES" sz="1600" dirty="0"/>
              <a:t>        Persona persona3 = new Persona("María", 25); // Constructor con dos parámetros</a:t>
            </a:r>
          </a:p>
          <a:p>
            <a:r>
              <a:rPr lang="es-ES" sz="1600" dirty="0"/>
              <a:t>        </a:t>
            </a:r>
            <a:r>
              <a:rPr lang="es-ES" sz="1600" dirty="0" err="1"/>
              <a:t>System.out.println</a:t>
            </a:r>
            <a:r>
              <a:rPr lang="es-ES" sz="1600" dirty="0"/>
              <a:t>("Persona 3: " + persona3.nombre + ", " + persona3.edad);</a:t>
            </a:r>
          </a:p>
          <a:p>
            <a:r>
              <a:rPr lang="es-ES" sz="1600" dirty="0"/>
              <a:t>    }</a:t>
            </a:r>
          </a:p>
          <a:p>
            <a:r>
              <a:rPr lang="es-ES" sz="16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5544001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 w="7620">
            <a:solidFill>
              <a:srgbClr val="E5E0DF"/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833199" y="2665928"/>
            <a:ext cx="12031980" cy="72211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686"/>
              </a:lnSpc>
              <a:buNone/>
            </a:pPr>
            <a:r>
              <a:rPr lang="en-US" sz="4374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Llamada a constructores de la misma clase</a:t>
            </a:r>
            <a:endParaRPr lang="en-US" sz="4374" dirty="0"/>
          </a:p>
        </p:txBody>
      </p:sp>
      <p:sp>
        <p:nvSpPr>
          <p:cNvPr id="5" name="Shape 2"/>
          <p:cNvSpPr/>
          <p:nvPr/>
        </p:nvSpPr>
        <p:spPr>
          <a:xfrm>
            <a:off x="833199" y="3721298"/>
            <a:ext cx="6370915" cy="1842373"/>
          </a:xfrm>
          <a:prstGeom prst="roundRect">
            <a:avLst>
              <a:gd name="adj" fmla="val 2978"/>
            </a:avLst>
          </a:prstGeom>
          <a:solidFill>
            <a:srgbClr val="F7EDD4"/>
          </a:solidFill>
          <a:ln w="7620">
            <a:solidFill>
              <a:srgbClr val="EFDBA9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1062990" y="3951089"/>
            <a:ext cx="2221944" cy="3609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43"/>
              </a:lnSpc>
              <a:buNone/>
            </a:pPr>
            <a:r>
              <a:rPr lang="en-US" sz="2187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Uso de "this"</a:t>
            </a:r>
            <a:endParaRPr lang="en-US" sz="2187" dirty="0"/>
          </a:p>
        </p:txBody>
      </p:sp>
      <p:sp>
        <p:nvSpPr>
          <p:cNvPr id="7" name="Text 4"/>
          <p:cNvSpPr/>
          <p:nvPr/>
        </p:nvSpPr>
        <p:spPr>
          <a:xfrm>
            <a:off x="1062990" y="4534257"/>
            <a:ext cx="5911334" cy="3998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49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Para llamar a otros constructores de la misma clase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426285" y="3721298"/>
            <a:ext cx="6370915" cy="1842373"/>
          </a:xfrm>
          <a:prstGeom prst="roundRect">
            <a:avLst>
              <a:gd name="adj" fmla="val 2978"/>
            </a:avLst>
          </a:prstGeom>
          <a:solidFill>
            <a:srgbClr val="F7EDD4"/>
          </a:solidFill>
          <a:ln w="7620">
            <a:solidFill>
              <a:srgbClr val="EFDBA9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7656076" y="3951089"/>
            <a:ext cx="3299460" cy="3609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43"/>
              </a:lnSpc>
              <a:buNone/>
            </a:pPr>
            <a:r>
              <a:rPr lang="en-US" sz="2187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Reutilización de código</a:t>
            </a: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7656076" y="4534257"/>
            <a:ext cx="5911334" cy="7996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49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Permite crear constructores que llamen a otros constructores</a:t>
            </a:r>
            <a:endParaRPr lang="en-US" sz="175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E4AE0178-5822-4ABA-A66E-7FD88D2F8FD8}"/>
              </a:ext>
            </a:extLst>
          </p:cNvPr>
          <p:cNvSpPr txBox="1"/>
          <p:nvPr/>
        </p:nvSpPr>
        <p:spPr>
          <a:xfrm>
            <a:off x="3657600" y="1160145"/>
            <a:ext cx="73152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 err="1"/>
              <a:t>public</a:t>
            </a:r>
            <a:r>
              <a:rPr lang="es-ES" dirty="0"/>
              <a:t> </a:t>
            </a:r>
            <a:r>
              <a:rPr lang="es-ES" dirty="0" err="1"/>
              <a:t>class</a:t>
            </a:r>
            <a:r>
              <a:rPr lang="es-ES" dirty="0"/>
              <a:t> Persona {</a:t>
            </a:r>
          </a:p>
          <a:p>
            <a:r>
              <a:rPr lang="es-ES" dirty="0"/>
              <a:t>    </a:t>
            </a:r>
            <a:r>
              <a:rPr lang="es-ES" dirty="0" err="1"/>
              <a:t>private</a:t>
            </a:r>
            <a:r>
              <a:rPr lang="es-ES" dirty="0"/>
              <a:t> </a:t>
            </a:r>
            <a:r>
              <a:rPr lang="es-ES" dirty="0" err="1"/>
              <a:t>String</a:t>
            </a:r>
            <a:r>
              <a:rPr lang="es-ES" dirty="0"/>
              <a:t> nombre;</a:t>
            </a:r>
          </a:p>
          <a:p>
            <a:r>
              <a:rPr lang="es-ES" dirty="0"/>
              <a:t>    </a:t>
            </a:r>
            <a:r>
              <a:rPr lang="es-ES" dirty="0" err="1"/>
              <a:t>private</a:t>
            </a:r>
            <a:r>
              <a:rPr lang="es-ES" dirty="0"/>
              <a:t> </a:t>
            </a:r>
            <a:r>
              <a:rPr lang="es-ES" dirty="0" err="1"/>
              <a:t>int</a:t>
            </a:r>
            <a:r>
              <a:rPr lang="es-ES" dirty="0"/>
              <a:t> edad;</a:t>
            </a:r>
          </a:p>
          <a:p>
            <a:r>
              <a:rPr lang="es-ES" dirty="0"/>
              <a:t>    </a:t>
            </a:r>
          </a:p>
          <a:p>
            <a:r>
              <a:rPr lang="es-ES" dirty="0"/>
              <a:t>    // Constructor por defecto</a:t>
            </a:r>
          </a:p>
          <a:p>
            <a:r>
              <a:rPr lang="es-ES" dirty="0"/>
              <a:t>    </a:t>
            </a:r>
            <a:r>
              <a:rPr lang="es-ES" dirty="0" err="1"/>
              <a:t>public</a:t>
            </a:r>
            <a:r>
              <a:rPr lang="es-ES" dirty="0"/>
              <a:t> Persona() {</a:t>
            </a:r>
          </a:p>
          <a:p>
            <a:r>
              <a:rPr lang="es-ES" dirty="0"/>
              <a:t>        </a:t>
            </a:r>
            <a:r>
              <a:rPr lang="es-ES" dirty="0" err="1"/>
              <a:t>this</a:t>
            </a:r>
            <a:r>
              <a:rPr lang="es-ES" dirty="0"/>
              <a:t>("Sin nombre", 0); // Llamada al constructor con parámetros</a:t>
            </a:r>
          </a:p>
          <a:p>
            <a:r>
              <a:rPr lang="es-ES" dirty="0"/>
              <a:t>    }</a:t>
            </a:r>
          </a:p>
          <a:p>
            <a:r>
              <a:rPr lang="es-ES" dirty="0"/>
              <a:t>    </a:t>
            </a:r>
          </a:p>
          <a:p>
            <a:r>
              <a:rPr lang="es-ES" dirty="0"/>
              <a:t>    // Constructor con parámetros</a:t>
            </a:r>
          </a:p>
          <a:p>
            <a:r>
              <a:rPr lang="es-ES" dirty="0"/>
              <a:t>    </a:t>
            </a:r>
            <a:r>
              <a:rPr lang="es-ES" dirty="0" err="1"/>
              <a:t>public</a:t>
            </a:r>
            <a:r>
              <a:rPr lang="es-ES" dirty="0"/>
              <a:t> Persona(</a:t>
            </a:r>
            <a:r>
              <a:rPr lang="es-ES" dirty="0" err="1"/>
              <a:t>String</a:t>
            </a:r>
            <a:r>
              <a:rPr lang="es-ES" dirty="0"/>
              <a:t> nombre, </a:t>
            </a:r>
            <a:r>
              <a:rPr lang="es-ES" dirty="0" err="1"/>
              <a:t>int</a:t>
            </a:r>
            <a:r>
              <a:rPr lang="es-ES" dirty="0"/>
              <a:t> edad) {</a:t>
            </a:r>
          </a:p>
          <a:p>
            <a:r>
              <a:rPr lang="es-ES" dirty="0"/>
              <a:t>        </a:t>
            </a:r>
            <a:r>
              <a:rPr lang="es-ES" dirty="0" err="1"/>
              <a:t>this.nombre</a:t>
            </a:r>
            <a:r>
              <a:rPr lang="es-ES" dirty="0"/>
              <a:t> = nombre;</a:t>
            </a:r>
          </a:p>
          <a:p>
            <a:r>
              <a:rPr lang="es-ES" dirty="0"/>
              <a:t>        </a:t>
            </a:r>
            <a:r>
              <a:rPr lang="es-ES" dirty="0" err="1"/>
              <a:t>this.edad</a:t>
            </a:r>
            <a:r>
              <a:rPr lang="es-ES" dirty="0"/>
              <a:t> = edad;</a:t>
            </a:r>
          </a:p>
          <a:p>
            <a:r>
              <a:rPr lang="es-ES" dirty="0"/>
              <a:t>    }</a:t>
            </a:r>
          </a:p>
          <a:p>
            <a:endParaRPr lang="es-ES" dirty="0"/>
          </a:p>
          <a:p>
            <a:r>
              <a:rPr lang="es-E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005978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 w="7620">
            <a:solidFill>
              <a:srgbClr val="E5E0DF"/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833199" y="1404342"/>
            <a:ext cx="11430000" cy="72211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686"/>
              </a:lnSpc>
              <a:buNone/>
            </a:pPr>
            <a:r>
              <a:rPr lang="en-US" sz="4374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Conceptos básicos de las clases y objetos</a:t>
            </a:r>
            <a:endParaRPr lang="en-US" sz="4374" dirty="0"/>
          </a:p>
        </p:txBody>
      </p:sp>
      <p:sp>
        <p:nvSpPr>
          <p:cNvPr id="5" name="Shape 2"/>
          <p:cNvSpPr/>
          <p:nvPr/>
        </p:nvSpPr>
        <p:spPr>
          <a:xfrm>
            <a:off x="833199" y="4442579"/>
            <a:ext cx="12964001" cy="44410"/>
          </a:xfrm>
          <a:prstGeom prst="rect">
            <a:avLst/>
          </a:prstGeom>
          <a:solidFill>
            <a:srgbClr val="EFDBA9"/>
          </a:solidFill>
          <a:ln/>
        </p:spPr>
      </p:sp>
      <p:sp>
        <p:nvSpPr>
          <p:cNvPr id="6" name="Shape 3"/>
          <p:cNvSpPr/>
          <p:nvPr/>
        </p:nvSpPr>
        <p:spPr>
          <a:xfrm>
            <a:off x="3996392" y="4442579"/>
            <a:ext cx="44410" cy="777597"/>
          </a:xfrm>
          <a:prstGeom prst="rect">
            <a:avLst/>
          </a:prstGeom>
          <a:solidFill>
            <a:srgbClr val="EFDBA9"/>
          </a:solidFill>
          <a:ln/>
        </p:spPr>
      </p:sp>
      <p:sp>
        <p:nvSpPr>
          <p:cNvPr id="7" name="Shape 4"/>
          <p:cNvSpPr/>
          <p:nvPr/>
        </p:nvSpPr>
        <p:spPr>
          <a:xfrm>
            <a:off x="3768685" y="4192667"/>
            <a:ext cx="499943" cy="499943"/>
          </a:xfrm>
          <a:prstGeom prst="roundRect">
            <a:avLst>
              <a:gd name="adj" fmla="val 10974"/>
            </a:avLst>
          </a:prstGeom>
          <a:solidFill>
            <a:srgbClr val="F7EDD4"/>
          </a:solidFill>
          <a:ln w="7620">
            <a:solidFill>
              <a:srgbClr val="EFDBA9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3942398" y="4226004"/>
            <a:ext cx="152400" cy="4331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412"/>
              </a:lnSpc>
              <a:buNone/>
            </a:pPr>
            <a:r>
              <a:rPr lang="en-US" sz="2624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</a:t>
            </a:r>
            <a:endParaRPr lang="en-US" sz="2624" dirty="0"/>
          </a:p>
        </p:txBody>
      </p:sp>
      <p:sp>
        <p:nvSpPr>
          <p:cNvPr id="9" name="Text 6"/>
          <p:cNvSpPr/>
          <p:nvPr/>
        </p:nvSpPr>
        <p:spPr>
          <a:xfrm>
            <a:off x="2907625" y="5442466"/>
            <a:ext cx="2221944" cy="3609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843"/>
              </a:lnSpc>
              <a:buNone/>
            </a:pPr>
            <a:r>
              <a:rPr lang="en-US" sz="2187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Clases</a:t>
            </a: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1055370" y="6025634"/>
            <a:ext cx="5926574" cy="3998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49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Permite crear tipos de objetos personalizados.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7292876" y="3664982"/>
            <a:ext cx="44410" cy="777597"/>
          </a:xfrm>
          <a:prstGeom prst="rect">
            <a:avLst/>
          </a:prstGeom>
          <a:solidFill>
            <a:srgbClr val="EFDBA9"/>
          </a:solidFill>
          <a:ln/>
        </p:spPr>
      </p:sp>
      <p:sp>
        <p:nvSpPr>
          <p:cNvPr id="12" name="Shape 9"/>
          <p:cNvSpPr/>
          <p:nvPr/>
        </p:nvSpPr>
        <p:spPr>
          <a:xfrm>
            <a:off x="7065169" y="4192667"/>
            <a:ext cx="499943" cy="499943"/>
          </a:xfrm>
          <a:prstGeom prst="roundRect">
            <a:avLst>
              <a:gd name="adj" fmla="val 10974"/>
            </a:avLst>
          </a:prstGeom>
          <a:solidFill>
            <a:srgbClr val="F7EDD4"/>
          </a:solidFill>
          <a:ln w="7620">
            <a:solidFill>
              <a:srgbClr val="EFDBA9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7212211" y="4226004"/>
            <a:ext cx="205740" cy="4331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412"/>
              </a:lnSpc>
              <a:buNone/>
            </a:pPr>
            <a:r>
              <a:rPr lang="en-US" sz="2624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2</a:t>
            </a:r>
            <a:endParaRPr lang="en-US" sz="2624" dirty="0"/>
          </a:p>
        </p:txBody>
      </p:sp>
      <p:sp>
        <p:nvSpPr>
          <p:cNvPr id="14" name="Text 11"/>
          <p:cNvSpPr/>
          <p:nvPr/>
        </p:nvSpPr>
        <p:spPr>
          <a:xfrm>
            <a:off x="6204109" y="2459712"/>
            <a:ext cx="2221944" cy="3609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843"/>
              </a:lnSpc>
              <a:buNone/>
            </a:pPr>
            <a:r>
              <a:rPr lang="en-US" sz="2187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Objetos</a:t>
            </a:r>
            <a:endParaRPr lang="en-US" sz="2187" dirty="0"/>
          </a:p>
        </p:txBody>
      </p:sp>
      <p:sp>
        <p:nvSpPr>
          <p:cNvPr id="15" name="Text 12"/>
          <p:cNvSpPr/>
          <p:nvPr/>
        </p:nvSpPr>
        <p:spPr>
          <a:xfrm>
            <a:off x="4351853" y="3042880"/>
            <a:ext cx="5926574" cy="3998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49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Es una instancia de una clase con valores específicos.</a:t>
            </a:r>
            <a:endParaRPr lang="en-US" sz="1750" dirty="0"/>
          </a:p>
        </p:txBody>
      </p:sp>
      <p:sp>
        <p:nvSpPr>
          <p:cNvPr id="16" name="Shape 13"/>
          <p:cNvSpPr/>
          <p:nvPr/>
        </p:nvSpPr>
        <p:spPr>
          <a:xfrm>
            <a:off x="10589478" y="4442579"/>
            <a:ext cx="44410" cy="777597"/>
          </a:xfrm>
          <a:prstGeom prst="rect">
            <a:avLst/>
          </a:prstGeom>
          <a:solidFill>
            <a:srgbClr val="EFDBA9"/>
          </a:solidFill>
          <a:ln/>
        </p:spPr>
      </p:sp>
      <p:sp>
        <p:nvSpPr>
          <p:cNvPr id="17" name="Shape 14"/>
          <p:cNvSpPr/>
          <p:nvPr/>
        </p:nvSpPr>
        <p:spPr>
          <a:xfrm>
            <a:off x="10361771" y="4192667"/>
            <a:ext cx="499943" cy="499943"/>
          </a:xfrm>
          <a:prstGeom prst="roundRect">
            <a:avLst>
              <a:gd name="adj" fmla="val 10974"/>
            </a:avLst>
          </a:prstGeom>
          <a:solidFill>
            <a:srgbClr val="F7EDD4"/>
          </a:solidFill>
          <a:ln w="7620">
            <a:solidFill>
              <a:srgbClr val="EFDBA9"/>
            </a:solidFill>
            <a:prstDash val="solid"/>
          </a:ln>
        </p:spPr>
      </p:sp>
      <p:sp>
        <p:nvSpPr>
          <p:cNvPr id="18" name="Text 15"/>
          <p:cNvSpPr/>
          <p:nvPr/>
        </p:nvSpPr>
        <p:spPr>
          <a:xfrm>
            <a:off x="10508813" y="4226004"/>
            <a:ext cx="205740" cy="4331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412"/>
              </a:lnSpc>
              <a:buNone/>
            </a:pPr>
            <a:r>
              <a:rPr lang="en-US" sz="2624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</a:t>
            </a:r>
            <a:endParaRPr lang="en-US" sz="2624" dirty="0"/>
          </a:p>
        </p:txBody>
      </p:sp>
      <p:sp>
        <p:nvSpPr>
          <p:cNvPr id="19" name="Text 16"/>
          <p:cNvSpPr/>
          <p:nvPr/>
        </p:nvSpPr>
        <p:spPr>
          <a:xfrm>
            <a:off x="8683823" y="5442466"/>
            <a:ext cx="3855720" cy="3609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843"/>
              </a:lnSpc>
              <a:buNone/>
            </a:pPr>
            <a:r>
              <a:rPr lang="en-US" sz="2187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Diferencia de clase y objeto</a:t>
            </a:r>
            <a:endParaRPr lang="en-US" sz="2187" dirty="0"/>
          </a:p>
        </p:txBody>
      </p:sp>
      <p:sp>
        <p:nvSpPr>
          <p:cNvPr id="20" name="Text 17"/>
          <p:cNvSpPr/>
          <p:nvPr/>
        </p:nvSpPr>
        <p:spPr>
          <a:xfrm>
            <a:off x="7648456" y="6025634"/>
            <a:ext cx="5926574" cy="7996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3149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La clase es la estructura, mientras que el objeto es una instancia de esa estructura.</a:t>
            </a:r>
            <a:endParaRPr lang="en-US" sz="175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 w="7620">
            <a:solidFill>
              <a:srgbClr val="E5E0DF"/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833199" y="1340287"/>
            <a:ext cx="7482840" cy="72211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686"/>
              </a:lnSpc>
              <a:buNone/>
            </a:pPr>
            <a:r>
              <a:rPr lang="en-US" sz="4374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Constructores en herencia</a:t>
            </a:r>
            <a:endParaRPr lang="en-US" sz="4374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5542" y="2395657"/>
            <a:ext cx="2888575" cy="2888575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885230" y="5506403"/>
            <a:ext cx="4069080" cy="3609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843"/>
              </a:lnSpc>
              <a:buNone/>
            </a:pPr>
            <a:r>
              <a:rPr lang="en-US" sz="2187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Funcionamiento en herencia</a:t>
            </a:r>
            <a:endParaRPr lang="en-US" sz="2187" dirty="0"/>
          </a:p>
        </p:txBody>
      </p:sp>
      <p:sp>
        <p:nvSpPr>
          <p:cNvPr id="7" name="Text 3"/>
          <p:cNvSpPr/>
          <p:nvPr/>
        </p:nvSpPr>
        <p:spPr>
          <a:xfrm>
            <a:off x="833199" y="6089571"/>
            <a:ext cx="4173260" cy="3998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49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Se heredan de la superclase</a:t>
            </a:r>
            <a:endParaRPr lang="en-US" sz="17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0972" y="2395657"/>
            <a:ext cx="2888575" cy="2888575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6204228" y="5506403"/>
            <a:ext cx="2221944" cy="3609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843"/>
              </a:lnSpc>
              <a:buNone/>
            </a:pPr>
            <a:r>
              <a:rPr lang="en-US" sz="2187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Uso de "super"</a:t>
            </a:r>
            <a:endParaRPr lang="en-US" sz="2187" dirty="0"/>
          </a:p>
        </p:txBody>
      </p:sp>
      <p:sp>
        <p:nvSpPr>
          <p:cNvPr id="10" name="Text 5"/>
          <p:cNvSpPr/>
          <p:nvPr/>
        </p:nvSpPr>
        <p:spPr>
          <a:xfrm>
            <a:off x="5228630" y="6089571"/>
            <a:ext cx="4173260" cy="7996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3149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Para llamar a constructores de la superclase</a:t>
            </a:r>
            <a:endParaRPr lang="en-US" sz="17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66402" y="2395657"/>
            <a:ext cx="2888575" cy="2888575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874210" y="5506403"/>
            <a:ext cx="3672840" cy="3609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843"/>
              </a:lnSpc>
              <a:buNone/>
            </a:pPr>
            <a:r>
              <a:rPr lang="en-US" sz="2187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Creación de constructores</a:t>
            </a:r>
            <a:endParaRPr lang="en-US" sz="2187" dirty="0"/>
          </a:p>
        </p:txBody>
      </p:sp>
      <p:sp>
        <p:nvSpPr>
          <p:cNvPr id="13" name="Text 7"/>
          <p:cNvSpPr/>
          <p:nvPr/>
        </p:nvSpPr>
        <p:spPr>
          <a:xfrm>
            <a:off x="9624060" y="6089571"/>
            <a:ext cx="4173260" cy="7996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3149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Para inicializar atributos de la subclase y de la superclase</a:t>
            </a:r>
            <a:endParaRPr lang="en-US" sz="175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04B35EFB-4832-49E9-B95A-C99B2CFBD044}"/>
              </a:ext>
            </a:extLst>
          </p:cNvPr>
          <p:cNvSpPr txBox="1"/>
          <p:nvPr/>
        </p:nvSpPr>
        <p:spPr>
          <a:xfrm>
            <a:off x="3657600" y="1021646"/>
            <a:ext cx="7315200" cy="618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 err="1"/>
              <a:t>public</a:t>
            </a:r>
            <a:r>
              <a:rPr lang="es-ES" dirty="0"/>
              <a:t> </a:t>
            </a:r>
            <a:r>
              <a:rPr lang="es-ES" dirty="0" err="1"/>
              <a:t>class</a:t>
            </a:r>
            <a:r>
              <a:rPr lang="es-ES" dirty="0"/>
              <a:t> Animal {</a:t>
            </a:r>
          </a:p>
          <a:p>
            <a:r>
              <a:rPr lang="es-ES" dirty="0"/>
              <a:t>    </a:t>
            </a:r>
            <a:r>
              <a:rPr lang="es-ES" dirty="0" err="1"/>
              <a:t>protected</a:t>
            </a:r>
            <a:r>
              <a:rPr lang="es-ES" dirty="0"/>
              <a:t> </a:t>
            </a:r>
            <a:r>
              <a:rPr lang="es-ES" dirty="0" err="1"/>
              <a:t>String</a:t>
            </a:r>
            <a:r>
              <a:rPr lang="es-ES" dirty="0"/>
              <a:t> nombre;</a:t>
            </a:r>
          </a:p>
          <a:p>
            <a:r>
              <a:rPr lang="es-ES" dirty="0"/>
              <a:t>    </a:t>
            </a:r>
          </a:p>
          <a:p>
            <a:r>
              <a:rPr lang="es-ES" dirty="0"/>
              <a:t>    </a:t>
            </a:r>
            <a:r>
              <a:rPr lang="es-ES" dirty="0" err="1"/>
              <a:t>public</a:t>
            </a:r>
            <a:r>
              <a:rPr lang="es-ES" dirty="0"/>
              <a:t> Animal(</a:t>
            </a:r>
            <a:r>
              <a:rPr lang="es-ES" dirty="0" err="1"/>
              <a:t>String</a:t>
            </a:r>
            <a:r>
              <a:rPr lang="es-ES" dirty="0"/>
              <a:t> nombre) {</a:t>
            </a:r>
          </a:p>
          <a:p>
            <a:r>
              <a:rPr lang="es-ES" dirty="0"/>
              <a:t>        </a:t>
            </a:r>
            <a:r>
              <a:rPr lang="es-ES" dirty="0" err="1"/>
              <a:t>this.nombre</a:t>
            </a:r>
            <a:r>
              <a:rPr lang="es-ES" dirty="0"/>
              <a:t> = nombre;</a:t>
            </a:r>
          </a:p>
          <a:p>
            <a:r>
              <a:rPr lang="es-ES" dirty="0"/>
              <a:t>    }</a:t>
            </a:r>
          </a:p>
          <a:p>
            <a:r>
              <a:rPr lang="es-ES" dirty="0"/>
              <a:t>}</a:t>
            </a:r>
          </a:p>
          <a:p>
            <a:endParaRPr lang="es-ES" dirty="0"/>
          </a:p>
          <a:p>
            <a:r>
              <a:rPr lang="es-ES" dirty="0" err="1"/>
              <a:t>public</a:t>
            </a:r>
            <a:r>
              <a:rPr lang="es-ES" dirty="0"/>
              <a:t> </a:t>
            </a:r>
            <a:r>
              <a:rPr lang="es-ES" dirty="0" err="1"/>
              <a:t>class</a:t>
            </a:r>
            <a:r>
              <a:rPr lang="es-ES" dirty="0"/>
              <a:t> Perro </a:t>
            </a:r>
            <a:r>
              <a:rPr lang="es-ES" dirty="0" err="1"/>
              <a:t>extends</a:t>
            </a:r>
            <a:r>
              <a:rPr lang="es-ES" dirty="0"/>
              <a:t> Animal {</a:t>
            </a:r>
          </a:p>
          <a:p>
            <a:r>
              <a:rPr lang="es-ES" dirty="0"/>
              <a:t>    </a:t>
            </a:r>
            <a:r>
              <a:rPr lang="es-ES" dirty="0" err="1"/>
              <a:t>private</a:t>
            </a:r>
            <a:r>
              <a:rPr lang="es-ES" dirty="0"/>
              <a:t> </a:t>
            </a:r>
            <a:r>
              <a:rPr lang="es-ES" dirty="0" err="1"/>
              <a:t>String</a:t>
            </a:r>
            <a:r>
              <a:rPr lang="es-ES" dirty="0"/>
              <a:t> raza;</a:t>
            </a:r>
          </a:p>
          <a:p>
            <a:r>
              <a:rPr lang="es-ES" dirty="0"/>
              <a:t>    </a:t>
            </a:r>
          </a:p>
          <a:p>
            <a:r>
              <a:rPr lang="es-ES" dirty="0"/>
              <a:t>    </a:t>
            </a:r>
            <a:r>
              <a:rPr lang="es-ES" dirty="0" err="1"/>
              <a:t>public</a:t>
            </a:r>
            <a:r>
              <a:rPr lang="es-ES" dirty="0"/>
              <a:t> Perro(</a:t>
            </a:r>
            <a:r>
              <a:rPr lang="es-ES" dirty="0" err="1"/>
              <a:t>String</a:t>
            </a:r>
            <a:r>
              <a:rPr lang="es-ES" dirty="0"/>
              <a:t> nombre, </a:t>
            </a:r>
            <a:r>
              <a:rPr lang="es-ES" dirty="0" err="1"/>
              <a:t>String</a:t>
            </a:r>
            <a:r>
              <a:rPr lang="es-ES" dirty="0"/>
              <a:t> raza) {</a:t>
            </a:r>
          </a:p>
          <a:p>
            <a:r>
              <a:rPr lang="es-ES" dirty="0"/>
              <a:t>        super(nombre); // Llamada al constructor de la superclase</a:t>
            </a:r>
          </a:p>
          <a:p>
            <a:r>
              <a:rPr lang="es-ES" dirty="0"/>
              <a:t>        </a:t>
            </a:r>
            <a:r>
              <a:rPr lang="es-ES" dirty="0" err="1"/>
              <a:t>this.raza</a:t>
            </a:r>
            <a:r>
              <a:rPr lang="es-ES" dirty="0"/>
              <a:t> = raza;</a:t>
            </a:r>
          </a:p>
          <a:p>
            <a:r>
              <a:rPr lang="es-ES" dirty="0"/>
              <a:t>    }</a:t>
            </a:r>
          </a:p>
          <a:p>
            <a:r>
              <a:rPr lang="es-ES" dirty="0"/>
              <a:t>    </a:t>
            </a:r>
          </a:p>
          <a:p>
            <a:r>
              <a:rPr lang="es-ES" dirty="0"/>
              <a:t>    </a:t>
            </a:r>
            <a:r>
              <a:rPr lang="es-ES" dirty="0" err="1"/>
              <a:t>public</a:t>
            </a:r>
            <a:r>
              <a:rPr lang="es-ES" dirty="0"/>
              <a:t> </a:t>
            </a:r>
            <a:r>
              <a:rPr lang="es-ES" dirty="0" err="1"/>
              <a:t>static</a:t>
            </a:r>
            <a:r>
              <a:rPr lang="es-ES" dirty="0"/>
              <a:t> </a:t>
            </a:r>
            <a:r>
              <a:rPr lang="es-ES" dirty="0" err="1"/>
              <a:t>void</a:t>
            </a:r>
            <a:r>
              <a:rPr lang="es-ES" dirty="0"/>
              <a:t> </a:t>
            </a:r>
            <a:r>
              <a:rPr lang="es-ES" dirty="0" err="1"/>
              <a:t>main</a:t>
            </a:r>
            <a:r>
              <a:rPr lang="es-ES" dirty="0"/>
              <a:t>(</a:t>
            </a:r>
            <a:r>
              <a:rPr lang="es-ES" dirty="0" err="1"/>
              <a:t>String</a:t>
            </a:r>
            <a:r>
              <a:rPr lang="es-ES" dirty="0"/>
              <a:t>[] </a:t>
            </a:r>
            <a:r>
              <a:rPr lang="es-ES" dirty="0" err="1"/>
              <a:t>args</a:t>
            </a:r>
            <a:r>
              <a:rPr lang="es-ES" dirty="0"/>
              <a:t>) {</a:t>
            </a:r>
          </a:p>
          <a:p>
            <a:r>
              <a:rPr lang="es-ES" dirty="0"/>
              <a:t>        Perro </a:t>
            </a:r>
            <a:r>
              <a:rPr lang="es-ES" dirty="0" err="1"/>
              <a:t>perro</a:t>
            </a:r>
            <a:r>
              <a:rPr lang="es-ES" dirty="0"/>
              <a:t> = new Perro("Max", "Labrador");</a:t>
            </a:r>
          </a:p>
          <a:p>
            <a:r>
              <a:rPr lang="es-ES" dirty="0"/>
              <a:t>        </a:t>
            </a:r>
            <a:r>
              <a:rPr lang="es-ES" dirty="0" err="1"/>
              <a:t>System.out.println</a:t>
            </a:r>
            <a:r>
              <a:rPr lang="es-ES" dirty="0"/>
              <a:t>("Nombre: " + </a:t>
            </a:r>
            <a:r>
              <a:rPr lang="es-ES" dirty="0" err="1"/>
              <a:t>perro.nombre</a:t>
            </a:r>
            <a:r>
              <a:rPr lang="es-ES" dirty="0"/>
              <a:t>);</a:t>
            </a:r>
          </a:p>
          <a:p>
            <a:r>
              <a:rPr lang="es-ES" dirty="0"/>
              <a:t>        </a:t>
            </a:r>
            <a:r>
              <a:rPr lang="es-ES" dirty="0" err="1"/>
              <a:t>System.out.println</a:t>
            </a:r>
            <a:r>
              <a:rPr lang="es-ES" dirty="0"/>
              <a:t>("Raza: " + </a:t>
            </a:r>
            <a:r>
              <a:rPr lang="es-ES" dirty="0" err="1"/>
              <a:t>perro.raza</a:t>
            </a:r>
            <a:r>
              <a:rPr lang="es-ES" dirty="0"/>
              <a:t>);</a:t>
            </a:r>
          </a:p>
          <a:p>
            <a:r>
              <a:rPr lang="es-ES" dirty="0"/>
              <a:t>    }</a:t>
            </a:r>
          </a:p>
          <a:p>
            <a:r>
              <a:rPr lang="es-E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2506047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 w="7620">
            <a:solidFill>
              <a:srgbClr val="E5E0DF"/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833199" y="2466023"/>
            <a:ext cx="10972800" cy="72211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686"/>
              </a:lnSpc>
              <a:buNone/>
            </a:pPr>
            <a:r>
              <a:rPr lang="en-US" sz="4374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Beneficios de los constructores en Java</a:t>
            </a:r>
            <a:endParaRPr lang="en-US" sz="4374" dirty="0"/>
          </a:p>
        </p:txBody>
      </p:sp>
      <p:sp>
        <p:nvSpPr>
          <p:cNvPr id="5" name="Shape 2"/>
          <p:cNvSpPr/>
          <p:nvPr/>
        </p:nvSpPr>
        <p:spPr>
          <a:xfrm>
            <a:off x="833199" y="3521393"/>
            <a:ext cx="4173260" cy="2242185"/>
          </a:xfrm>
          <a:prstGeom prst="roundRect">
            <a:avLst>
              <a:gd name="adj" fmla="val 2447"/>
            </a:avLst>
          </a:prstGeom>
          <a:solidFill>
            <a:srgbClr val="F7EDD4"/>
          </a:solidFill>
          <a:ln w="7620">
            <a:solidFill>
              <a:srgbClr val="EFDBA9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1062990" y="3751183"/>
            <a:ext cx="2651760" cy="3609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43"/>
              </a:lnSpc>
              <a:buNone/>
            </a:pPr>
            <a:r>
              <a:rPr lang="en-US" sz="2187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Claridad de código</a:t>
            </a:r>
            <a:endParaRPr lang="en-US" sz="2187" dirty="0"/>
          </a:p>
        </p:txBody>
      </p:sp>
      <p:sp>
        <p:nvSpPr>
          <p:cNvPr id="7" name="Text 4"/>
          <p:cNvSpPr/>
          <p:nvPr/>
        </p:nvSpPr>
        <p:spPr>
          <a:xfrm>
            <a:off x="1062990" y="4334351"/>
            <a:ext cx="3713678" cy="7996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49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Inicialización de objetos en la definición del objeto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228630" y="3521393"/>
            <a:ext cx="4173260" cy="2242185"/>
          </a:xfrm>
          <a:prstGeom prst="roundRect">
            <a:avLst>
              <a:gd name="adj" fmla="val 2447"/>
            </a:avLst>
          </a:prstGeom>
          <a:solidFill>
            <a:srgbClr val="F7EDD4"/>
          </a:solidFill>
          <a:ln w="7620">
            <a:solidFill>
              <a:srgbClr val="EFDBA9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5458420" y="3751183"/>
            <a:ext cx="3253740" cy="3609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43"/>
              </a:lnSpc>
              <a:buNone/>
            </a:pPr>
            <a:r>
              <a:rPr lang="en-US" sz="2187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Reusabilidad de código</a:t>
            </a: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5458420" y="4334351"/>
            <a:ext cx="3713678" cy="7996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49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Con llamadas a constructores de la misma clase y herencia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9624060" y="3521393"/>
            <a:ext cx="4173260" cy="2242185"/>
          </a:xfrm>
          <a:prstGeom prst="roundRect">
            <a:avLst>
              <a:gd name="adj" fmla="val 2447"/>
            </a:avLst>
          </a:prstGeom>
          <a:solidFill>
            <a:srgbClr val="F7EDD4"/>
          </a:solidFill>
          <a:ln w="7620">
            <a:solidFill>
              <a:srgbClr val="EFDBA9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9853851" y="3751183"/>
            <a:ext cx="3360420" cy="3609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43"/>
              </a:lnSpc>
              <a:buNone/>
            </a:pPr>
            <a:r>
              <a:rPr lang="en-US" sz="2187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Flexibilidad de creación</a:t>
            </a:r>
            <a:endParaRPr lang="en-US" sz="2187" dirty="0"/>
          </a:p>
        </p:txBody>
      </p:sp>
      <p:sp>
        <p:nvSpPr>
          <p:cNvPr id="13" name="Text 10"/>
          <p:cNvSpPr/>
          <p:nvPr/>
        </p:nvSpPr>
        <p:spPr>
          <a:xfrm>
            <a:off x="9853851" y="4334351"/>
            <a:ext cx="3713678" cy="119943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49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Con la sobrecarga de constructores y los constructores con parámetros</a:t>
            </a:r>
            <a:endParaRPr lang="en-US" sz="175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 w="7620">
            <a:solidFill>
              <a:srgbClr val="E5E0DF"/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833199" y="698659"/>
            <a:ext cx="9768840" cy="72211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686"/>
              </a:lnSpc>
              <a:buNone/>
            </a:pPr>
            <a:r>
              <a:rPr lang="en-US" sz="4374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Cuándo usar constructores en Java</a:t>
            </a:r>
            <a:endParaRPr lang="en-US" sz="4374" dirty="0"/>
          </a:p>
        </p:txBody>
      </p:sp>
      <p:sp>
        <p:nvSpPr>
          <p:cNvPr id="5" name="Shape 2"/>
          <p:cNvSpPr/>
          <p:nvPr/>
        </p:nvSpPr>
        <p:spPr>
          <a:xfrm>
            <a:off x="1144310" y="1754029"/>
            <a:ext cx="44410" cy="5776793"/>
          </a:xfrm>
          <a:prstGeom prst="rect">
            <a:avLst/>
          </a:prstGeom>
          <a:solidFill>
            <a:srgbClr val="EFDBA9"/>
          </a:solidFill>
          <a:ln/>
        </p:spPr>
      </p:sp>
      <p:sp>
        <p:nvSpPr>
          <p:cNvPr id="6" name="Shape 3"/>
          <p:cNvSpPr/>
          <p:nvPr/>
        </p:nvSpPr>
        <p:spPr>
          <a:xfrm>
            <a:off x="1416427" y="2134493"/>
            <a:ext cx="777597" cy="44410"/>
          </a:xfrm>
          <a:prstGeom prst="rect">
            <a:avLst/>
          </a:prstGeom>
          <a:solidFill>
            <a:srgbClr val="EFDBA9"/>
          </a:solidFill>
          <a:ln/>
        </p:spPr>
      </p:sp>
      <p:sp>
        <p:nvSpPr>
          <p:cNvPr id="7" name="Shape 4"/>
          <p:cNvSpPr/>
          <p:nvPr/>
        </p:nvSpPr>
        <p:spPr>
          <a:xfrm>
            <a:off x="916484" y="1906786"/>
            <a:ext cx="499943" cy="499943"/>
          </a:xfrm>
          <a:prstGeom prst="roundRect">
            <a:avLst>
              <a:gd name="adj" fmla="val 10974"/>
            </a:avLst>
          </a:prstGeom>
          <a:solidFill>
            <a:srgbClr val="F7EDD4"/>
          </a:solidFill>
          <a:ln w="7620">
            <a:solidFill>
              <a:srgbClr val="EFDBA9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90196" y="1940123"/>
            <a:ext cx="152400" cy="4331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412"/>
              </a:lnSpc>
              <a:buNone/>
            </a:pPr>
            <a:r>
              <a:rPr lang="en-US" sz="2624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</a:t>
            </a:r>
            <a:endParaRPr lang="en-US" sz="2624" dirty="0"/>
          </a:p>
        </p:txBody>
      </p:sp>
      <p:sp>
        <p:nvSpPr>
          <p:cNvPr id="9" name="Text 6"/>
          <p:cNvSpPr/>
          <p:nvPr/>
        </p:nvSpPr>
        <p:spPr>
          <a:xfrm>
            <a:off x="2388513" y="1976199"/>
            <a:ext cx="4892040" cy="3609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843"/>
              </a:lnSpc>
              <a:buNone/>
            </a:pPr>
            <a:r>
              <a:rPr lang="en-US" sz="2187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Siempre que se trabaje con objetos</a:t>
            </a: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2388513" y="2559368"/>
            <a:ext cx="11408688" cy="3998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149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Permite una inicialización adecuada de los atributos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1416427" y="4134148"/>
            <a:ext cx="777597" cy="44410"/>
          </a:xfrm>
          <a:prstGeom prst="rect">
            <a:avLst/>
          </a:prstGeom>
          <a:solidFill>
            <a:srgbClr val="EFDBA9"/>
          </a:solidFill>
          <a:ln/>
        </p:spPr>
      </p:sp>
      <p:sp>
        <p:nvSpPr>
          <p:cNvPr id="12" name="Shape 9"/>
          <p:cNvSpPr/>
          <p:nvPr/>
        </p:nvSpPr>
        <p:spPr>
          <a:xfrm>
            <a:off x="916484" y="3906441"/>
            <a:ext cx="499943" cy="499943"/>
          </a:xfrm>
          <a:prstGeom prst="roundRect">
            <a:avLst>
              <a:gd name="adj" fmla="val 10974"/>
            </a:avLst>
          </a:prstGeom>
          <a:solidFill>
            <a:srgbClr val="F7EDD4"/>
          </a:solidFill>
          <a:ln w="7620">
            <a:solidFill>
              <a:srgbClr val="EFDBA9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1063526" y="3939778"/>
            <a:ext cx="205740" cy="4331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412"/>
              </a:lnSpc>
              <a:buNone/>
            </a:pPr>
            <a:r>
              <a:rPr lang="en-US" sz="2624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2</a:t>
            </a:r>
            <a:endParaRPr lang="en-US" sz="2624" dirty="0"/>
          </a:p>
        </p:txBody>
      </p:sp>
      <p:sp>
        <p:nvSpPr>
          <p:cNvPr id="14" name="Text 11"/>
          <p:cNvSpPr/>
          <p:nvPr/>
        </p:nvSpPr>
        <p:spPr>
          <a:xfrm>
            <a:off x="2388513" y="3975854"/>
            <a:ext cx="5836920" cy="3609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843"/>
              </a:lnSpc>
              <a:buNone/>
            </a:pPr>
            <a:r>
              <a:rPr lang="en-US" sz="2187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Para flexibilidad en la creación de objetos</a:t>
            </a:r>
            <a:endParaRPr lang="en-US" sz="2187" dirty="0"/>
          </a:p>
        </p:txBody>
      </p:sp>
      <p:sp>
        <p:nvSpPr>
          <p:cNvPr id="15" name="Text 12"/>
          <p:cNvSpPr/>
          <p:nvPr/>
        </p:nvSpPr>
        <p:spPr>
          <a:xfrm>
            <a:off x="2388513" y="4559022"/>
            <a:ext cx="11408688" cy="3998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149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Con la sobrecarga y constructores con parámetros</a:t>
            </a:r>
            <a:endParaRPr lang="en-US" sz="1750" dirty="0"/>
          </a:p>
        </p:txBody>
      </p:sp>
      <p:sp>
        <p:nvSpPr>
          <p:cNvPr id="16" name="Shape 13"/>
          <p:cNvSpPr/>
          <p:nvPr/>
        </p:nvSpPr>
        <p:spPr>
          <a:xfrm>
            <a:off x="1416427" y="6133802"/>
            <a:ext cx="777597" cy="44410"/>
          </a:xfrm>
          <a:prstGeom prst="rect">
            <a:avLst/>
          </a:prstGeom>
          <a:solidFill>
            <a:srgbClr val="EFDBA9"/>
          </a:solidFill>
          <a:ln/>
        </p:spPr>
      </p:sp>
      <p:sp>
        <p:nvSpPr>
          <p:cNvPr id="17" name="Shape 14"/>
          <p:cNvSpPr/>
          <p:nvPr/>
        </p:nvSpPr>
        <p:spPr>
          <a:xfrm>
            <a:off x="916484" y="5906095"/>
            <a:ext cx="499943" cy="499943"/>
          </a:xfrm>
          <a:prstGeom prst="roundRect">
            <a:avLst>
              <a:gd name="adj" fmla="val 10974"/>
            </a:avLst>
          </a:prstGeom>
          <a:solidFill>
            <a:srgbClr val="F7EDD4"/>
          </a:solidFill>
          <a:ln w="7620">
            <a:solidFill>
              <a:srgbClr val="EFDBA9"/>
            </a:solidFill>
            <a:prstDash val="solid"/>
          </a:ln>
        </p:spPr>
      </p:sp>
      <p:sp>
        <p:nvSpPr>
          <p:cNvPr id="18" name="Text 15"/>
          <p:cNvSpPr/>
          <p:nvPr/>
        </p:nvSpPr>
        <p:spPr>
          <a:xfrm>
            <a:off x="1063526" y="5939433"/>
            <a:ext cx="205740" cy="4331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412"/>
              </a:lnSpc>
              <a:buNone/>
            </a:pPr>
            <a:r>
              <a:rPr lang="en-US" sz="2624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</a:t>
            </a:r>
            <a:endParaRPr lang="en-US" sz="2624" dirty="0"/>
          </a:p>
        </p:txBody>
      </p:sp>
      <p:sp>
        <p:nvSpPr>
          <p:cNvPr id="19" name="Text 16"/>
          <p:cNvSpPr/>
          <p:nvPr/>
        </p:nvSpPr>
        <p:spPr>
          <a:xfrm>
            <a:off x="2388513" y="5975509"/>
            <a:ext cx="3916680" cy="3609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843"/>
              </a:lnSpc>
              <a:buNone/>
            </a:pPr>
            <a:r>
              <a:rPr lang="en-US" sz="2187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Para reutilización de código</a:t>
            </a:r>
            <a:endParaRPr lang="en-US" sz="2187" dirty="0"/>
          </a:p>
        </p:txBody>
      </p:sp>
      <p:sp>
        <p:nvSpPr>
          <p:cNvPr id="20" name="Text 17"/>
          <p:cNvSpPr/>
          <p:nvPr/>
        </p:nvSpPr>
        <p:spPr>
          <a:xfrm>
            <a:off x="2388513" y="6558677"/>
            <a:ext cx="11408688" cy="3998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149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Con llamadas a constructores de la misma clase y herencia</a:t>
            </a:r>
            <a:endParaRPr lang="en-US" sz="175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 w="7620">
            <a:solidFill>
              <a:srgbClr val="E5E0DF"/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833199" y="1340287"/>
            <a:ext cx="11704320" cy="72211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686"/>
              </a:lnSpc>
              <a:buNone/>
            </a:pPr>
            <a:r>
              <a:rPr lang="en-US" sz="4374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Ejemplos de uso de constructores en Java</a:t>
            </a:r>
            <a:endParaRPr lang="en-US" sz="4374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5542" y="2395657"/>
            <a:ext cx="2888575" cy="2888575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452920" y="5506403"/>
            <a:ext cx="2933700" cy="3609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843"/>
              </a:lnSpc>
              <a:buNone/>
            </a:pPr>
            <a:r>
              <a:rPr lang="en-US" sz="2187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Creación de usuarios</a:t>
            </a:r>
            <a:endParaRPr lang="en-US" sz="2187" dirty="0"/>
          </a:p>
        </p:txBody>
      </p:sp>
      <p:sp>
        <p:nvSpPr>
          <p:cNvPr id="7" name="Text 3"/>
          <p:cNvSpPr/>
          <p:nvPr/>
        </p:nvSpPr>
        <p:spPr>
          <a:xfrm>
            <a:off x="833199" y="6089571"/>
            <a:ext cx="4173260" cy="7996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3149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Con constructores que reciben datos como nombre y correo</a:t>
            </a:r>
            <a:endParaRPr lang="en-US" sz="17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0972" y="2395657"/>
            <a:ext cx="2888575" cy="2888575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231130" y="5506403"/>
            <a:ext cx="4168140" cy="3609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843"/>
              </a:lnSpc>
              <a:buNone/>
            </a:pPr>
            <a:r>
              <a:rPr lang="en-US" sz="2187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Creación de objetos de tienda</a:t>
            </a:r>
            <a:endParaRPr lang="en-US" sz="2187" dirty="0"/>
          </a:p>
        </p:txBody>
      </p:sp>
      <p:sp>
        <p:nvSpPr>
          <p:cNvPr id="10" name="Text 5"/>
          <p:cNvSpPr/>
          <p:nvPr/>
        </p:nvSpPr>
        <p:spPr>
          <a:xfrm>
            <a:off x="5228630" y="6089571"/>
            <a:ext cx="4173260" cy="7996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3149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Inicialización de atributos como nombre y cantidad en inventario</a:t>
            </a:r>
            <a:endParaRPr lang="en-US" sz="1750" dirty="0"/>
          </a:p>
        </p:txBody>
      </p:sp>
      <p:sp>
        <p:nvSpPr>
          <p:cNvPr id="11" name="Text 6"/>
          <p:cNvSpPr/>
          <p:nvPr/>
        </p:nvSpPr>
        <p:spPr>
          <a:xfrm>
            <a:off x="9668470" y="5506403"/>
            <a:ext cx="4084320" cy="3609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843"/>
              </a:lnSpc>
              <a:buNone/>
            </a:pPr>
            <a:r>
              <a:rPr lang="en-US" sz="2187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Creación de entradas de blog</a:t>
            </a:r>
            <a:endParaRPr lang="en-US" sz="2187" dirty="0"/>
          </a:p>
        </p:txBody>
      </p:sp>
      <p:sp>
        <p:nvSpPr>
          <p:cNvPr id="12" name="Text 7"/>
          <p:cNvSpPr/>
          <p:nvPr/>
        </p:nvSpPr>
        <p:spPr>
          <a:xfrm>
            <a:off x="9624060" y="6089571"/>
            <a:ext cx="4173260" cy="7996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3149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Con constructores que reciben título y contenido</a:t>
            </a:r>
            <a:endParaRPr lang="en-US" sz="1750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 w="7620">
            <a:solidFill>
              <a:srgbClr val="E5E0DF"/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6319599" y="1509951"/>
            <a:ext cx="7477601" cy="144422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686"/>
              </a:lnSpc>
              <a:buNone/>
            </a:pPr>
            <a:r>
              <a:rPr lang="en-US" sz="4374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Conclusiones sobre constructores en Java</a:t>
            </a:r>
            <a:endParaRPr lang="en-US" sz="4374" dirty="0"/>
          </a:p>
        </p:txBody>
      </p:sp>
      <p:sp>
        <p:nvSpPr>
          <p:cNvPr id="5" name="Shape 2"/>
          <p:cNvSpPr/>
          <p:nvPr/>
        </p:nvSpPr>
        <p:spPr>
          <a:xfrm>
            <a:off x="6319599" y="3440192"/>
            <a:ext cx="499943" cy="499943"/>
          </a:xfrm>
          <a:prstGeom prst="roundRect">
            <a:avLst>
              <a:gd name="adj" fmla="val 10974"/>
            </a:avLst>
          </a:prstGeom>
          <a:solidFill>
            <a:srgbClr val="F7EDD4"/>
          </a:solidFill>
          <a:ln w="7620">
            <a:solidFill>
              <a:srgbClr val="EFDBA9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6493312" y="3473529"/>
            <a:ext cx="152400" cy="4331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412"/>
              </a:lnSpc>
              <a:buNone/>
            </a:pPr>
            <a:r>
              <a:rPr lang="en-US" sz="2624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</a:t>
            </a:r>
            <a:endParaRPr lang="en-US" sz="2624" dirty="0"/>
          </a:p>
        </p:txBody>
      </p:sp>
      <p:sp>
        <p:nvSpPr>
          <p:cNvPr id="7" name="Text 4"/>
          <p:cNvSpPr/>
          <p:nvPr/>
        </p:nvSpPr>
        <p:spPr>
          <a:xfrm>
            <a:off x="7041713" y="3509605"/>
            <a:ext cx="2221944" cy="3609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43"/>
              </a:lnSpc>
              <a:buNone/>
            </a:pPr>
            <a:r>
              <a:rPr lang="en-US" sz="2187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Importancia</a:t>
            </a: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7041713" y="4092773"/>
            <a:ext cx="2905601" cy="7996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49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Indispensables para trabajar con objetos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10169485" y="3440192"/>
            <a:ext cx="499943" cy="499943"/>
          </a:xfrm>
          <a:prstGeom prst="roundRect">
            <a:avLst>
              <a:gd name="adj" fmla="val 10974"/>
            </a:avLst>
          </a:prstGeom>
          <a:solidFill>
            <a:srgbClr val="F7EDD4"/>
          </a:solidFill>
          <a:ln w="7620">
            <a:solidFill>
              <a:srgbClr val="EFDBA9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10316528" y="3473529"/>
            <a:ext cx="205740" cy="4331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412"/>
              </a:lnSpc>
              <a:buNone/>
            </a:pPr>
            <a:r>
              <a:rPr lang="en-US" sz="2624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2</a:t>
            </a:r>
            <a:endParaRPr lang="en-US" sz="2624" dirty="0"/>
          </a:p>
        </p:txBody>
      </p:sp>
      <p:sp>
        <p:nvSpPr>
          <p:cNvPr id="11" name="Text 8"/>
          <p:cNvSpPr/>
          <p:nvPr/>
        </p:nvSpPr>
        <p:spPr>
          <a:xfrm>
            <a:off x="10891599" y="3509605"/>
            <a:ext cx="2221944" cy="3609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43"/>
              </a:lnSpc>
              <a:buNone/>
            </a:pPr>
            <a:r>
              <a:rPr lang="en-US" sz="2187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Tipos</a:t>
            </a:r>
            <a:endParaRPr lang="en-US" sz="2187" dirty="0"/>
          </a:p>
        </p:txBody>
      </p:sp>
      <p:sp>
        <p:nvSpPr>
          <p:cNvPr id="12" name="Text 9"/>
          <p:cNvSpPr/>
          <p:nvPr/>
        </p:nvSpPr>
        <p:spPr>
          <a:xfrm>
            <a:off x="10891599" y="4092773"/>
            <a:ext cx="2905601" cy="119943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49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Por defecto, con parámetros y sobrecargados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6319599" y="5667137"/>
            <a:ext cx="499943" cy="499943"/>
          </a:xfrm>
          <a:prstGeom prst="roundRect">
            <a:avLst>
              <a:gd name="adj" fmla="val 10974"/>
            </a:avLst>
          </a:prstGeom>
          <a:solidFill>
            <a:srgbClr val="F7EDD4"/>
          </a:solidFill>
          <a:ln w="7620">
            <a:solidFill>
              <a:srgbClr val="EFDBA9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6466642" y="5700474"/>
            <a:ext cx="205740" cy="4331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412"/>
              </a:lnSpc>
              <a:buNone/>
            </a:pPr>
            <a:r>
              <a:rPr lang="en-US" sz="2624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</a:t>
            </a:r>
            <a:endParaRPr lang="en-US" sz="2624" dirty="0"/>
          </a:p>
        </p:txBody>
      </p:sp>
      <p:sp>
        <p:nvSpPr>
          <p:cNvPr id="15" name="Text 12"/>
          <p:cNvSpPr/>
          <p:nvPr/>
        </p:nvSpPr>
        <p:spPr>
          <a:xfrm>
            <a:off x="7041713" y="5736550"/>
            <a:ext cx="2221944" cy="3609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43"/>
              </a:lnSpc>
              <a:buNone/>
            </a:pPr>
            <a:r>
              <a:rPr lang="en-US" sz="2187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Utilidad</a:t>
            </a:r>
            <a:endParaRPr lang="en-US" sz="2187" dirty="0"/>
          </a:p>
        </p:txBody>
      </p:sp>
      <p:sp>
        <p:nvSpPr>
          <p:cNvPr id="16" name="Text 13"/>
          <p:cNvSpPr/>
          <p:nvPr/>
        </p:nvSpPr>
        <p:spPr>
          <a:xfrm>
            <a:off x="7041713" y="6319718"/>
            <a:ext cx="6755487" cy="3998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49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Permiten inicializar y crear objetos de diferentes formas</a:t>
            </a:r>
            <a:endParaRPr lang="en-US" sz="1750" dirty="0"/>
          </a:p>
        </p:txBody>
      </p:sp>
      <p:pic>
        <p:nvPicPr>
          <p:cNvPr id="1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 w="7620">
            <a:solidFill>
              <a:srgbClr val="E5E0DF"/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833199" y="940475"/>
            <a:ext cx="4443889" cy="72211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686"/>
              </a:lnSpc>
              <a:buNone/>
            </a:pPr>
            <a:r>
              <a:rPr lang="en-US" sz="4374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Encapsulación</a:t>
            </a:r>
            <a:endParaRPr lang="en-US" sz="4374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5542" y="1995845"/>
            <a:ext cx="2888575" cy="2888575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808798" y="5106591"/>
            <a:ext cx="2221944" cy="3609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843"/>
              </a:lnSpc>
              <a:buNone/>
            </a:pPr>
            <a:r>
              <a:rPr lang="en-US" sz="2187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Definición</a:t>
            </a:r>
            <a:endParaRPr lang="en-US" sz="2187" dirty="0"/>
          </a:p>
        </p:txBody>
      </p:sp>
      <p:sp>
        <p:nvSpPr>
          <p:cNvPr id="7" name="Text 3"/>
          <p:cNvSpPr/>
          <p:nvPr/>
        </p:nvSpPr>
        <p:spPr>
          <a:xfrm>
            <a:off x="833199" y="5689759"/>
            <a:ext cx="4173260" cy="15992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3149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Es el concepto de ocultar la complejidad del código, protegiendo los datos y comportamientos de una clase mediante la modificación de acceso.</a:t>
            </a:r>
            <a:endParaRPr lang="en-US" sz="17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0972" y="1995845"/>
            <a:ext cx="2888575" cy="2888575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600700" y="5106591"/>
            <a:ext cx="3429000" cy="3609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843"/>
              </a:lnSpc>
              <a:buNone/>
            </a:pPr>
            <a:r>
              <a:rPr lang="en-US" sz="2187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Modificadores de acceso</a:t>
            </a:r>
            <a:endParaRPr lang="en-US" sz="2187" dirty="0"/>
          </a:p>
        </p:txBody>
      </p:sp>
      <p:sp>
        <p:nvSpPr>
          <p:cNvPr id="10" name="Text 5"/>
          <p:cNvSpPr/>
          <p:nvPr/>
        </p:nvSpPr>
        <p:spPr>
          <a:xfrm>
            <a:off x="5228630" y="5689759"/>
            <a:ext cx="4173260" cy="7996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3149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Permite controlar el acceso a los atributos y métodos de instancia.</a:t>
            </a:r>
            <a:endParaRPr lang="en-US" sz="17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66402" y="1995845"/>
            <a:ext cx="2888575" cy="2888575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10563820" y="5106591"/>
            <a:ext cx="2293620" cy="3609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843"/>
              </a:lnSpc>
              <a:buNone/>
            </a:pPr>
            <a:r>
              <a:rPr lang="en-US" sz="2187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Setters y Getters</a:t>
            </a:r>
            <a:endParaRPr lang="en-US" sz="2187" dirty="0"/>
          </a:p>
        </p:txBody>
      </p:sp>
      <p:sp>
        <p:nvSpPr>
          <p:cNvPr id="13" name="Text 7"/>
          <p:cNvSpPr/>
          <p:nvPr/>
        </p:nvSpPr>
        <p:spPr>
          <a:xfrm>
            <a:off x="9624060" y="5689759"/>
            <a:ext cx="4173260" cy="119943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3149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Métodos públicos utilizados para cambiar y obtener el valor de un atributo privado de una clase.</a:t>
            </a:r>
            <a:endParaRPr lang="en-US" sz="1750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 w="7620">
            <a:solidFill>
              <a:srgbClr val="E5E0DF"/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833199" y="2266117"/>
            <a:ext cx="4443889" cy="72211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686"/>
              </a:lnSpc>
              <a:buNone/>
            </a:pPr>
            <a:r>
              <a:rPr lang="en-US" sz="4374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Herencia</a:t>
            </a:r>
            <a:endParaRPr lang="en-US" sz="4374" dirty="0"/>
          </a:p>
        </p:txBody>
      </p:sp>
      <p:sp>
        <p:nvSpPr>
          <p:cNvPr id="5" name="Shape 2"/>
          <p:cNvSpPr/>
          <p:nvPr/>
        </p:nvSpPr>
        <p:spPr>
          <a:xfrm>
            <a:off x="833199" y="3321487"/>
            <a:ext cx="4173260" cy="2641997"/>
          </a:xfrm>
          <a:prstGeom prst="roundRect">
            <a:avLst>
              <a:gd name="adj" fmla="val 2077"/>
            </a:avLst>
          </a:prstGeom>
          <a:solidFill>
            <a:srgbClr val="F7EDD4"/>
          </a:solidFill>
          <a:ln w="7620">
            <a:solidFill>
              <a:srgbClr val="EFDBA9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1062990" y="3551277"/>
            <a:ext cx="2221944" cy="3609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43"/>
              </a:lnSpc>
              <a:buNone/>
            </a:pPr>
            <a:r>
              <a:rPr lang="en-US" sz="2187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Definición</a:t>
            </a:r>
            <a:endParaRPr lang="en-US" sz="2187" dirty="0"/>
          </a:p>
        </p:txBody>
      </p:sp>
      <p:sp>
        <p:nvSpPr>
          <p:cNvPr id="7" name="Text 4"/>
          <p:cNvSpPr/>
          <p:nvPr/>
        </p:nvSpPr>
        <p:spPr>
          <a:xfrm>
            <a:off x="1062990" y="4134445"/>
            <a:ext cx="3713678" cy="15992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49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Es el concepto de una clase que se basa en otra clase existente, adquiriendo sus atributos y métodos.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228630" y="3321487"/>
            <a:ext cx="4173260" cy="2641997"/>
          </a:xfrm>
          <a:prstGeom prst="roundRect">
            <a:avLst>
              <a:gd name="adj" fmla="val 2077"/>
            </a:avLst>
          </a:prstGeom>
          <a:solidFill>
            <a:srgbClr val="F7EDD4"/>
          </a:solidFill>
          <a:ln w="7620">
            <a:solidFill>
              <a:srgbClr val="EFDBA9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5458420" y="3551277"/>
            <a:ext cx="2221944" cy="3609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43"/>
              </a:lnSpc>
              <a:buNone/>
            </a:pPr>
            <a:r>
              <a:rPr lang="en-US" sz="2187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Ventajas</a:t>
            </a: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5458420" y="4134445"/>
            <a:ext cx="3713678" cy="15992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49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Ahorra tiempo en la creación de clases, elimina la duplicación de código y permite la creación de jerarquías de clases.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9624060" y="3321487"/>
            <a:ext cx="4173260" cy="2641997"/>
          </a:xfrm>
          <a:prstGeom prst="roundRect">
            <a:avLst>
              <a:gd name="adj" fmla="val 2077"/>
            </a:avLst>
          </a:prstGeom>
          <a:solidFill>
            <a:srgbClr val="F7EDD4"/>
          </a:solidFill>
          <a:ln w="7620">
            <a:solidFill>
              <a:srgbClr val="EFDBA9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9853851" y="3551277"/>
            <a:ext cx="3177540" cy="3609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43"/>
              </a:lnSpc>
              <a:buNone/>
            </a:pPr>
            <a:r>
              <a:rPr lang="en-US" sz="2187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Palabra clave "extends"</a:t>
            </a:r>
            <a:endParaRPr lang="en-US" sz="2187" dirty="0"/>
          </a:p>
        </p:txBody>
      </p:sp>
      <p:sp>
        <p:nvSpPr>
          <p:cNvPr id="13" name="Text 10"/>
          <p:cNvSpPr/>
          <p:nvPr/>
        </p:nvSpPr>
        <p:spPr>
          <a:xfrm>
            <a:off x="9853851" y="4134445"/>
            <a:ext cx="3713678" cy="119943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49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Se utiliza para establecer una relación de herencia entre dos clases.</a:t>
            </a:r>
            <a:endParaRPr lang="en-US" sz="1750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 w="7620">
            <a:solidFill>
              <a:srgbClr val="E5E0DF"/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833199" y="1204436"/>
            <a:ext cx="8747760" cy="72211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686"/>
              </a:lnSpc>
              <a:buNone/>
            </a:pPr>
            <a:r>
              <a:rPr lang="en-US" sz="4374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Métodos y variables heredados</a:t>
            </a:r>
            <a:endParaRPr lang="en-US" sz="4374" dirty="0"/>
          </a:p>
        </p:txBody>
      </p:sp>
      <p:sp>
        <p:nvSpPr>
          <p:cNvPr id="5" name="Shape 2"/>
          <p:cNvSpPr/>
          <p:nvPr/>
        </p:nvSpPr>
        <p:spPr>
          <a:xfrm>
            <a:off x="833199" y="4642485"/>
            <a:ext cx="12964001" cy="44410"/>
          </a:xfrm>
          <a:prstGeom prst="rect">
            <a:avLst/>
          </a:prstGeom>
          <a:solidFill>
            <a:srgbClr val="EFDBA9"/>
          </a:solidFill>
          <a:ln/>
        </p:spPr>
      </p:sp>
      <p:sp>
        <p:nvSpPr>
          <p:cNvPr id="6" name="Shape 3"/>
          <p:cNvSpPr/>
          <p:nvPr/>
        </p:nvSpPr>
        <p:spPr>
          <a:xfrm>
            <a:off x="3996392" y="4642485"/>
            <a:ext cx="44410" cy="777597"/>
          </a:xfrm>
          <a:prstGeom prst="rect">
            <a:avLst/>
          </a:prstGeom>
          <a:solidFill>
            <a:srgbClr val="EFDBA9"/>
          </a:solidFill>
          <a:ln/>
        </p:spPr>
      </p:sp>
      <p:sp>
        <p:nvSpPr>
          <p:cNvPr id="7" name="Shape 4"/>
          <p:cNvSpPr/>
          <p:nvPr/>
        </p:nvSpPr>
        <p:spPr>
          <a:xfrm>
            <a:off x="3768685" y="4392573"/>
            <a:ext cx="499943" cy="499943"/>
          </a:xfrm>
          <a:prstGeom prst="roundRect">
            <a:avLst>
              <a:gd name="adj" fmla="val 10974"/>
            </a:avLst>
          </a:prstGeom>
          <a:solidFill>
            <a:srgbClr val="F7EDD4"/>
          </a:solidFill>
          <a:ln w="7620">
            <a:solidFill>
              <a:srgbClr val="EFDBA9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3942398" y="4425910"/>
            <a:ext cx="152400" cy="4331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412"/>
              </a:lnSpc>
              <a:buNone/>
            </a:pPr>
            <a:r>
              <a:rPr lang="en-US" sz="2624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</a:t>
            </a:r>
            <a:endParaRPr lang="en-US" sz="2624" dirty="0"/>
          </a:p>
        </p:txBody>
      </p:sp>
      <p:sp>
        <p:nvSpPr>
          <p:cNvPr id="9" name="Text 6"/>
          <p:cNvSpPr/>
          <p:nvPr/>
        </p:nvSpPr>
        <p:spPr>
          <a:xfrm>
            <a:off x="2907625" y="5642372"/>
            <a:ext cx="2221944" cy="3609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843"/>
              </a:lnSpc>
              <a:buNone/>
            </a:pPr>
            <a:r>
              <a:rPr lang="en-US" sz="2187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Métodos</a:t>
            </a: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1055370" y="6225540"/>
            <a:ext cx="5926574" cy="7996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3149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Los métodos heredados pueden ser utilizados como si pertenecieran a la subclase.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7292876" y="3864888"/>
            <a:ext cx="44410" cy="777597"/>
          </a:xfrm>
          <a:prstGeom prst="rect">
            <a:avLst/>
          </a:prstGeom>
          <a:solidFill>
            <a:srgbClr val="EFDBA9"/>
          </a:solidFill>
          <a:ln/>
        </p:spPr>
      </p:sp>
      <p:sp>
        <p:nvSpPr>
          <p:cNvPr id="12" name="Shape 9"/>
          <p:cNvSpPr/>
          <p:nvPr/>
        </p:nvSpPr>
        <p:spPr>
          <a:xfrm>
            <a:off x="7065169" y="4392573"/>
            <a:ext cx="499943" cy="499943"/>
          </a:xfrm>
          <a:prstGeom prst="roundRect">
            <a:avLst>
              <a:gd name="adj" fmla="val 10974"/>
            </a:avLst>
          </a:prstGeom>
          <a:solidFill>
            <a:srgbClr val="F7EDD4"/>
          </a:solidFill>
          <a:ln w="7620">
            <a:solidFill>
              <a:srgbClr val="EFDBA9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7212211" y="4425910"/>
            <a:ext cx="205740" cy="4331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412"/>
              </a:lnSpc>
              <a:buNone/>
            </a:pPr>
            <a:r>
              <a:rPr lang="en-US" sz="2624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2</a:t>
            </a:r>
            <a:endParaRPr lang="en-US" sz="2624" dirty="0"/>
          </a:p>
        </p:txBody>
      </p:sp>
      <p:sp>
        <p:nvSpPr>
          <p:cNvPr id="14" name="Text 11"/>
          <p:cNvSpPr/>
          <p:nvPr/>
        </p:nvSpPr>
        <p:spPr>
          <a:xfrm>
            <a:off x="6204109" y="2259806"/>
            <a:ext cx="2221944" cy="3609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843"/>
              </a:lnSpc>
              <a:buNone/>
            </a:pPr>
            <a:r>
              <a:rPr lang="en-US" sz="2187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Variables</a:t>
            </a:r>
            <a:endParaRPr lang="en-US" sz="2187" dirty="0"/>
          </a:p>
        </p:txBody>
      </p:sp>
      <p:sp>
        <p:nvSpPr>
          <p:cNvPr id="15" name="Text 12"/>
          <p:cNvSpPr/>
          <p:nvPr/>
        </p:nvSpPr>
        <p:spPr>
          <a:xfrm>
            <a:off x="4351853" y="2842974"/>
            <a:ext cx="5926574" cy="7996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3149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Las variables heredadas pueden ser utilizadas por la subclase, pero no pueden ser modificadas.</a:t>
            </a:r>
            <a:endParaRPr lang="en-US" sz="1750" dirty="0"/>
          </a:p>
        </p:txBody>
      </p:sp>
      <p:sp>
        <p:nvSpPr>
          <p:cNvPr id="16" name="Shape 13"/>
          <p:cNvSpPr/>
          <p:nvPr/>
        </p:nvSpPr>
        <p:spPr>
          <a:xfrm>
            <a:off x="10589478" y="4642485"/>
            <a:ext cx="44410" cy="777597"/>
          </a:xfrm>
          <a:prstGeom prst="rect">
            <a:avLst/>
          </a:prstGeom>
          <a:solidFill>
            <a:srgbClr val="EFDBA9"/>
          </a:solidFill>
          <a:ln/>
        </p:spPr>
      </p:sp>
      <p:sp>
        <p:nvSpPr>
          <p:cNvPr id="17" name="Shape 14"/>
          <p:cNvSpPr/>
          <p:nvPr/>
        </p:nvSpPr>
        <p:spPr>
          <a:xfrm>
            <a:off x="10361771" y="4392573"/>
            <a:ext cx="499943" cy="499943"/>
          </a:xfrm>
          <a:prstGeom prst="roundRect">
            <a:avLst>
              <a:gd name="adj" fmla="val 10974"/>
            </a:avLst>
          </a:prstGeom>
          <a:solidFill>
            <a:srgbClr val="F7EDD4"/>
          </a:solidFill>
          <a:ln w="7620">
            <a:solidFill>
              <a:srgbClr val="EFDBA9"/>
            </a:solidFill>
            <a:prstDash val="solid"/>
          </a:ln>
        </p:spPr>
      </p:sp>
      <p:sp>
        <p:nvSpPr>
          <p:cNvPr id="18" name="Text 15"/>
          <p:cNvSpPr/>
          <p:nvPr/>
        </p:nvSpPr>
        <p:spPr>
          <a:xfrm>
            <a:off x="10508813" y="4425910"/>
            <a:ext cx="205740" cy="4331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412"/>
              </a:lnSpc>
              <a:buNone/>
            </a:pPr>
            <a:r>
              <a:rPr lang="en-US" sz="2624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</a:t>
            </a:r>
            <a:endParaRPr lang="en-US" sz="2624" dirty="0"/>
          </a:p>
        </p:txBody>
      </p:sp>
      <p:sp>
        <p:nvSpPr>
          <p:cNvPr id="19" name="Text 16"/>
          <p:cNvSpPr/>
          <p:nvPr/>
        </p:nvSpPr>
        <p:spPr>
          <a:xfrm>
            <a:off x="9175313" y="5642372"/>
            <a:ext cx="2872740" cy="3609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843"/>
              </a:lnSpc>
              <a:buNone/>
            </a:pPr>
            <a:r>
              <a:rPr lang="en-US" sz="2187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Palabra clave "super"</a:t>
            </a:r>
            <a:endParaRPr lang="en-US" sz="2187" dirty="0"/>
          </a:p>
        </p:txBody>
      </p:sp>
      <p:sp>
        <p:nvSpPr>
          <p:cNvPr id="20" name="Text 17"/>
          <p:cNvSpPr/>
          <p:nvPr/>
        </p:nvSpPr>
        <p:spPr>
          <a:xfrm>
            <a:off x="7648456" y="6225540"/>
            <a:ext cx="5926574" cy="3998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49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Permite invocar el constructor de la superclase.</a:t>
            </a:r>
            <a:endParaRPr lang="en-US" sz="1750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 w="7620">
            <a:solidFill>
              <a:srgbClr val="E5E0DF"/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833199" y="940475"/>
            <a:ext cx="4443889" cy="72211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686"/>
              </a:lnSpc>
              <a:buNone/>
            </a:pPr>
            <a:r>
              <a:rPr lang="en-US" sz="4374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Polimorfismo</a:t>
            </a:r>
            <a:endParaRPr lang="en-US" sz="4374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5542" y="1995845"/>
            <a:ext cx="2888575" cy="2888575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808798" y="5106591"/>
            <a:ext cx="2221944" cy="3609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843"/>
              </a:lnSpc>
              <a:buNone/>
            </a:pPr>
            <a:r>
              <a:rPr lang="en-US" sz="2187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Definición</a:t>
            </a:r>
            <a:endParaRPr lang="en-US" sz="2187" dirty="0"/>
          </a:p>
        </p:txBody>
      </p:sp>
      <p:sp>
        <p:nvSpPr>
          <p:cNvPr id="7" name="Text 3"/>
          <p:cNvSpPr/>
          <p:nvPr/>
        </p:nvSpPr>
        <p:spPr>
          <a:xfrm>
            <a:off x="833199" y="5689759"/>
            <a:ext cx="4173260" cy="7996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3149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Es la capacidad de los objetos en Java de tomar muchas formas.</a:t>
            </a:r>
            <a:endParaRPr lang="en-US" sz="17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0972" y="1995845"/>
            <a:ext cx="2888575" cy="2888575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6204228" y="5106591"/>
            <a:ext cx="2221944" cy="3609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843"/>
              </a:lnSpc>
              <a:buNone/>
            </a:pPr>
            <a:r>
              <a:rPr lang="en-US" sz="2187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Interfaces</a:t>
            </a:r>
            <a:endParaRPr lang="en-US" sz="2187" dirty="0"/>
          </a:p>
        </p:txBody>
      </p:sp>
      <p:sp>
        <p:nvSpPr>
          <p:cNvPr id="10" name="Text 5"/>
          <p:cNvSpPr/>
          <p:nvPr/>
        </p:nvSpPr>
        <p:spPr>
          <a:xfrm>
            <a:off x="5228630" y="5689759"/>
            <a:ext cx="4173260" cy="15992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3149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Definen un conjunto de métodos abstractos que una clase debe implementar si implementa dicha interfaz.</a:t>
            </a:r>
            <a:endParaRPr lang="en-US" sz="17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66402" y="1995845"/>
            <a:ext cx="2888575" cy="2888575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10552390" y="5106591"/>
            <a:ext cx="2316480" cy="3609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843"/>
              </a:lnSpc>
              <a:buNone/>
            </a:pPr>
            <a:r>
              <a:rPr lang="en-US" sz="2187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Clases abstractas</a:t>
            </a:r>
            <a:endParaRPr lang="en-US" sz="2187" dirty="0"/>
          </a:p>
        </p:txBody>
      </p:sp>
      <p:sp>
        <p:nvSpPr>
          <p:cNvPr id="13" name="Text 7"/>
          <p:cNvSpPr/>
          <p:nvPr/>
        </p:nvSpPr>
        <p:spPr>
          <a:xfrm>
            <a:off x="9624060" y="5689759"/>
            <a:ext cx="4173260" cy="119943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3149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Una clase que no puede ser instanciada directamente, se utiliza para establecer la base de jerarquías de clases.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328610ED-D18A-4276-81ED-335D2EDBC7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6110" y="1956391"/>
            <a:ext cx="6739128" cy="365760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630CDDB1-2212-4F01-8515-9060BB39DA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6597" y="2089504"/>
            <a:ext cx="3362794" cy="3391373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6D4FE5A5-8BEA-41A0-8FA9-B1E8BF1A5E3B}"/>
              </a:ext>
            </a:extLst>
          </p:cNvPr>
          <p:cNvSpPr/>
          <p:nvPr/>
        </p:nvSpPr>
        <p:spPr>
          <a:xfrm>
            <a:off x="3635960" y="909935"/>
            <a:ext cx="165943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Clase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B03EF445-7FC8-4756-B4E6-61808C3DA9D4}"/>
              </a:ext>
            </a:extLst>
          </p:cNvPr>
          <p:cNvSpPr/>
          <p:nvPr/>
        </p:nvSpPr>
        <p:spPr>
          <a:xfrm>
            <a:off x="9625880" y="909935"/>
            <a:ext cx="210423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Objeto</a:t>
            </a:r>
          </a:p>
        </p:txBody>
      </p:sp>
    </p:spTree>
    <p:extLst>
      <p:ext uri="{BB962C8B-B14F-4D97-AF65-F5344CB8AC3E}">
        <p14:creationId xmlns:p14="http://schemas.microsoft.com/office/powerpoint/2010/main" val="30052778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 w="7620">
            <a:solidFill>
              <a:srgbClr val="E5E0DF"/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833199" y="2085618"/>
            <a:ext cx="8625840" cy="72211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686"/>
              </a:lnSpc>
              <a:buNone/>
            </a:pPr>
            <a:r>
              <a:rPr lang="en-US" sz="4374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Usando métodos polimórficos</a:t>
            </a:r>
            <a:endParaRPr lang="en-US" sz="4374" dirty="0"/>
          </a:p>
        </p:txBody>
      </p:sp>
      <p:sp>
        <p:nvSpPr>
          <p:cNvPr id="5" name="Shape 2"/>
          <p:cNvSpPr/>
          <p:nvPr/>
        </p:nvSpPr>
        <p:spPr>
          <a:xfrm>
            <a:off x="833199" y="3140988"/>
            <a:ext cx="4173260" cy="3002994"/>
          </a:xfrm>
          <a:prstGeom prst="roundRect">
            <a:avLst>
              <a:gd name="adj" fmla="val 1827"/>
            </a:avLst>
          </a:prstGeom>
          <a:solidFill>
            <a:srgbClr val="F7EDD4"/>
          </a:solidFill>
          <a:ln w="7620">
            <a:solidFill>
              <a:srgbClr val="EFDBA9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1062990" y="3370778"/>
            <a:ext cx="3713678" cy="72199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43"/>
              </a:lnSpc>
              <a:buNone/>
            </a:pPr>
            <a:r>
              <a:rPr lang="en-US" sz="2187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Polimorfismo de sobrecarga</a:t>
            </a:r>
            <a:endParaRPr lang="en-US" sz="2187" dirty="0"/>
          </a:p>
        </p:txBody>
      </p:sp>
      <p:sp>
        <p:nvSpPr>
          <p:cNvPr id="7" name="Text 4"/>
          <p:cNvSpPr/>
          <p:nvPr/>
        </p:nvSpPr>
        <p:spPr>
          <a:xfrm>
            <a:off x="1062990" y="4314944"/>
            <a:ext cx="3713678" cy="15992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49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Un método puede ser sobrecargado varias veces en la misma clase con diferentes parámetros.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228630" y="3140988"/>
            <a:ext cx="4173260" cy="3002994"/>
          </a:xfrm>
          <a:prstGeom prst="roundRect">
            <a:avLst>
              <a:gd name="adj" fmla="val 1827"/>
            </a:avLst>
          </a:prstGeom>
          <a:solidFill>
            <a:srgbClr val="F7EDD4"/>
          </a:solidFill>
          <a:ln w="7620">
            <a:solidFill>
              <a:srgbClr val="EFDBA9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5458420" y="3370778"/>
            <a:ext cx="3713678" cy="72199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43"/>
              </a:lnSpc>
              <a:buNone/>
            </a:pPr>
            <a:r>
              <a:rPr lang="en-US" sz="2187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Polimorfismo de anulación</a:t>
            </a: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5458420" y="4314944"/>
            <a:ext cx="3713678" cy="15992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49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Un método de una clase secundaria anula el comportamiento de un método de su superclase.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9624060" y="3140988"/>
            <a:ext cx="4173260" cy="3002994"/>
          </a:xfrm>
          <a:prstGeom prst="roundRect">
            <a:avLst>
              <a:gd name="adj" fmla="val 1827"/>
            </a:avLst>
          </a:prstGeom>
          <a:solidFill>
            <a:srgbClr val="F7EDD4"/>
          </a:solidFill>
          <a:ln w="7620">
            <a:solidFill>
              <a:srgbClr val="EFDBA9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9853851" y="3370778"/>
            <a:ext cx="2903220" cy="3609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43"/>
              </a:lnSpc>
              <a:buNone/>
            </a:pPr>
            <a:r>
              <a:rPr lang="en-US" sz="2187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Criterios para anular</a:t>
            </a:r>
            <a:endParaRPr lang="en-US" sz="2187" dirty="0"/>
          </a:p>
        </p:txBody>
      </p:sp>
      <p:sp>
        <p:nvSpPr>
          <p:cNvPr id="13" name="Text 10"/>
          <p:cNvSpPr/>
          <p:nvPr/>
        </p:nvSpPr>
        <p:spPr>
          <a:xfrm>
            <a:off x="9853851" y="3953947"/>
            <a:ext cx="3713678" cy="15992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49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Los métodos deben tener el mismo nombre y parámetros, y compartir un cierto nivel de acceso y tipo de retorno.</a:t>
            </a:r>
            <a:endParaRPr lang="en-US" sz="1750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 w="7620">
            <a:solidFill>
              <a:srgbClr val="E5E0DF"/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833199" y="1204436"/>
            <a:ext cx="7459980" cy="72211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686"/>
              </a:lnSpc>
              <a:buNone/>
            </a:pPr>
            <a:r>
              <a:rPr lang="en-US" sz="4374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Clases y métodos estáticos</a:t>
            </a:r>
            <a:endParaRPr lang="en-US" sz="4374" dirty="0"/>
          </a:p>
        </p:txBody>
      </p:sp>
      <p:sp>
        <p:nvSpPr>
          <p:cNvPr id="5" name="Shape 2"/>
          <p:cNvSpPr/>
          <p:nvPr/>
        </p:nvSpPr>
        <p:spPr>
          <a:xfrm>
            <a:off x="833199" y="4642485"/>
            <a:ext cx="12964001" cy="44410"/>
          </a:xfrm>
          <a:prstGeom prst="rect">
            <a:avLst/>
          </a:prstGeom>
          <a:solidFill>
            <a:srgbClr val="EFDBA9"/>
          </a:solidFill>
          <a:ln/>
        </p:spPr>
      </p:sp>
      <p:sp>
        <p:nvSpPr>
          <p:cNvPr id="6" name="Shape 3"/>
          <p:cNvSpPr/>
          <p:nvPr/>
        </p:nvSpPr>
        <p:spPr>
          <a:xfrm>
            <a:off x="3996392" y="4642485"/>
            <a:ext cx="44410" cy="777597"/>
          </a:xfrm>
          <a:prstGeom prst="rect">
            <a:avLst/>
          </a:prstGeom>
          <a:solidFill>
            <a:srgbClr val="EFDBA9"/>
          </a:solidFill>
          <a:ln/>
        </p:spPr>
      </p:sp>
      <p:sp>
        <p:nvSpPr>
          <p:cNvPr id="7" name="Shape 4"/>
          <p:cNvSpPr/>
          <p:nvPr/>
        </p:nvSpPr>
        <p:spPr>
          <a:xfrm>
            <a:off x="3768685" y="4392573"/>
            <a:ext cx="499943" cy="499943"/>
          </a:xfrm>
          <a:prstGeom prst="roundRect">
            <a:avLst>
              <a:gd name="adj" fmla="val 10974"/>
            </a:avLst>
          </a:prstGeom>
          <a:solidFill>
            <a:srgbClr val="F7EDD4"/>
          </a:solidFill>
          <a:ln w="7620">
            <a:solidFill>
              <a:srgbClr val="EFDBA9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3942398" y="4425910"/>
            <a:ext cx="152400" cy="4331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412"/>
              </a:lnSpc>
              <a:buNone/>
            </a:pPr>
            <a:r>
              <a:rPr lang="en-US" sz="2624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</a:t>
            </a:r>
            <a:endParaRPr lang="en-US" sz="2624" dirty="0"/>
          </a:p>
        </p:txBody>
      </p:sp>
      <p:sp>
        <p:nvSpPr>
          <p:cNvPr id="9" name="Text 6"/>
          <p:cNvSpPr/>
          <p:nvPr/>
        </p:nvSpPr>
        <p:spPr>
          <a:xfrm>
            <a:off x="2907625" y="5642372"/>
            <a:ext cx="2221944" cy="3609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843"/>
              </a:lnSpc>
              <a:buNone/>
            </a:pPr>
            <a:r>
              <a:rPr lang="en-US" sz="2187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Clases estáticas</a:t>
            </a: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1055370" y="6225540"/>
            <a:ext cx="5926574" cy="7996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3149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Define atributos y métodos que pertenecen a la clase y no a cada instancia de la clase.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7292876" y="3864888"/>
            <a:ext cx="44410" cy="777597"/>
          </a:xfrm>
          <a:prstGeom prst="rect">
            <a:avLst/>
          </a:prstGeom>
          <a:solidFill>
            <a:srgbClr val="EFDBA9"/>
          </a:solidFill>
          <a:ln/>
        </p:spPr>
      </p:sp>
      <p:sp>
        <p:nvSpPr>
          <p:cNvPr id="12" name="Shape 9"/>
          <p:cNvSpPr/>
          <p:nvPr/>
        </p:nvSpPr>
        <p:spPr>
          <a:xfrm>
            <a:off x="7065169" y="4392573"/>
            <a:ext cx="499943" cy="499943"/>
          </a:xfrm>
          <a:prstGeom prst="roundRect">
            <a:avLst>
              <a:gd name="adj" fmla="val 10974"/>
            </a:avLst>
          </a:prstGeom>
          <a:solidFill>
            <a:srgbClr val="F7EDD4"/>
          </a:solidFill>
          <a:ln w="7620">
            <a:solidFill>
              <a:srgbClr val="EFDBA9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7212211" y="4425910"/>
            <a:ext cx="205740" cy="4331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412"/>
              </a:lnSpc>
              <a:buNone/>
            </a:pPr>
            <a:r>
              <a:rPr lang="en-US" sz="2624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2</a:t>
            </a:r>
            <a:endParaRPr lang="en-US" sz="2624" dirty="0"/>
          </a:p>
        </p:txBody>
      </p:sp>
      <p:sp>
        <p:nvSpPr>
          <p:cNvPr id="14" name="Text 11"/>
          <p:cNvSpPr/>
          <p:nvPr/>
        </p:nvSpPr>
        <p:spPr>
          <a:xfrm>
            <a:off x="5913001" y="2259806"/>
            <a:ext cx="2804160" cy="3609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843"/>
              </a:lnSpc>
              <a:buNone/>
            </a:pPr>
            <a:r>
              <a:rPr lang="en-US" sz="2187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Patrón de Singleton</a:t>
            </a:r>
            <a:endParaRPr lang="en-US" sz="2187" dirty="0"/>
          </a:p>
        </p:txBody>
      </p:sp>
      <p:sp>
        <p:nvSpPr>
          <p:cNvPr id="15" name="Text 12"/>
          <p:cNvSpPr/>
          <p:nvPr/>
        </p:nvSpPr>
        <p:spPr>
          <a:xfrm>
            <a:off x="4351853" y="2842974"/>
            <a:ext cx="5926574" cy="7996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3149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Patrón de diseño que limita la creación de una clase a un solo objeto.</a:t>
            </a:r>
            <a:endParaRPr lang="en-US" sz="1750" dirty="0"/>
          </a:p>
        </p:txBody>
      </p:sp>
      <p:sp>
        <p:nvSpPr>
          <p:cNvPr id="16" name="Shape 13"/>
          <p:cNvSpPr/>
          <p:nvPr/>
        </p:nvSpPr>
        <p:spPr>
          <a:xfrm>
            <a:off x="10589478" y="4642485"/>
            <a:ext cx="44410" cy="777597"/>
          </a:xfrm>
          <a:prstGeom prst="rect">
            <a:avLst/>
          </a:prstGeom>
          <a:solidFill>
            <a:srgbClr val="EFDBA9"/>
          </a:solidFill>
          <a:ln/>
        </p:spPr>
      </p:sp>
      <p:sp>
        <p:nvSpPr>
          <p:cNvPr id="17" name="Shape 14"/>
          <p:cNvSpPr/>
          <p:nvPr/>
        </p:nvSpPr>
        <p:spPr>
          <a:xfrm>
            <a:off x="10361771" y="4392573"/>
            <a:ext cx="499943" cy="499943"/>
          </a:xfrm>
          <a:prstGeom prst="roundRect">
            <a:avLst>
              <a:gd name="adj" fmla="val 10974"/>
            </a:avLst>
          </a:prstGeom>
          <a:solidFill>
            <a:srgbClr val="F7EDD4"/>
          </a:solidFill>
          <a:ln w="7620">
            <a:solidFill>
              <a:srgbClr val="EFDBA9"/>
            </a:solidFill>
            <a:prstDash val="solid"/>
          </a:ln>
        </p:spPr>
      </p:sp>
      <p:sp>
        <p:nvSpPr>
          <p:cNvPr id="18" name="Text 15"/>
          <p:cNvSpPr/>
          <p:nvPr/>
        </p:nvSpPr>
        <p:spPr>
          <a:xfrm>
            <a:off x="10508813" y="4425910"/>
            <a:ext cx="205740" cy="4331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412"/>
              </a:lnSpc>
              <a:buNone/>
            </a:pPr>
            <a:r>
              <a:rPr lang="en-US" sz="2624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</a:t>
            </a:r>
            <a:endParaRPr lang="en-US" sz="2624" dirty="0"/>
          </a:p>
        </p:txBody>
      </p:sp>
      <p:sp>
        <p:nvSpPr>
          <p:cNvPr id="19" name="Text 16"/>
          <p:cNvSpPr/>
          <p:nvPr/>
        </p:nvSpPr>
        <p:spPr>
          <a:xfrm>
            <a:off x="9365813" y="5642372"/>
            <a:ext cx="2491740" cy="3609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843"/>
              </a:lnSpc>
              <a:buNone/>
            </a:pPr>
            <a:r>
              <a:rPr lang="en-US" sz="2187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Métodos estáticos</a:t>
            </a:r>
            <a:endParaRPr lang="en-US" sz="2187" dirty="0"/>
          </a:p>
        </p:txBody>
      </p:sp>
      <p:sp>
        <p:nvSpPr>
          <p:cNvPr id="20" name="Text 17"/>
          <p:cNvSpPr/>
          <p:nvPr/>
        </p:nvSpPr>
        <p:spPr>
          <a:xfrm>
            <a:off x="7648456" y="6225540"/>
            <a:ext cx="5926574" cy="7996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3149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Definidos como métodos de clase, se pueden llamar sin crear una instancia de la clase.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AEDAB667-03FB-4D2A-B356-5D7FBAB6F60F}"/>
              </a:ext>
            </a:extLst>
          </p:cNvPr>
          <p:cNvSpPr txBox="1"/>
          <p:nvPr/>
        </p:nvSpPr>
        <p:spPr>
          <a:xfrm>
            <a:off x="5178055" y="1439258"/>
            <a:ext cx="4274290" cy="60324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000" dirty="0" err="1">
                <a:solidFill>
                  <a:srgbClr val="2E95D3"/>
                </a:solidFill>
                <a:latin typeface="Söhne Mono"/>
              </a:rPr>
              <a:t>public</a:t>
            </a:r>
            <a:r>
              <a:rPr lang="es-ES" sz="2800" dirty="0">
                <a:solidFill>
                  <a:srgbClr val="2E95D3"/>
                </a:solidFill>
                <a:latin typeface="Söhne Mono"/>
              </a:rPr>
              <a:t> </a:t>
            </a:r>
            <a:r>
              <a:rPr lang="es-ES" dirty="0" err="1">
                <a:solidFill>
                  <a:srgbClr val="FF0000"/>
                </a:solidFill>
              </a:rPr>
              <a:t>class</a:t>
            </a:r>
            <a:r>
              <a:rPr lang="es-ES" dirty="0"/>
              <a:t> Persona {</a:t>
            </a:r>
          </a:p>
          <a:p>
            <a:r>
              <a:rPr lang="es-ES" dirty="0"/>
              <a:t>    </a:t>
            </a:r>
            <a:r>
              <a:rPr lang="es-ES" dirty="0" err="1"/>
              <a:t>private</a:t>
            </a:r>
            <a:r>
              <a:rPr lang="es-ES" dirty="0"/>
              <a:t> </a:t>
            </a:r>
            <a:r>
              <a:rPr lang="es-ES" dirty="0" err="1">
                <a:solidFill>
                  <a:srgbClr val="FF0000"/>
                </a:solidFill>
                <a:latin typeface="Söhne Mono"/>
              </a:rPr>
              <a:t>String</a:t>
            </a:r>
            <a:r>
              <a:rPr lang="es-ES" dirty="0">
                <a:solidFill>
                  <a:srgbClr val="FF0000"/>
                </a:solidFill>
                <a:latin typeface="Söhne Mono"/>
              </a:rPr>
              <a:t> nombre</a:t>
            </a:r>
            <a:r>
              <a:rPr lang="es-ES" dirty="0"/>
              <a:t>;</a:t>
            </a:r>
          </a:p>
          <a:p>
            <a:r>
              <a:rPr lang="es-ES" dirty="0"/>
              <a:t>    </a:t>
            </a:r>
            <a:r>
              <a:rPr lang="es-ES" dirty="0" err="1"/>
              <a:t>private</a:t>
            </a:r>
            <a:r>
              <a:rPr lang="es-ES" dirty="0"/>
              <a:t> </a:t>
            </a:r>
            <a:r>
              <a:rPr lang="es-ES" dirty="0" err="1">
                <a:solidFill>
                  <a:srgbClr val="FF0000"/>
                </a:solidFill>
                <a:latin typeface="Söhne Mono"/>
              </a:rPr>
              <a:t>int</a:t>
            </a:r>
            <a:r>
              <a:rPr lang="es-ES" dirty="0">
                <a:solidFill>
                  <a:srgbClr val="FF0000"/>
                </a:solidFill>
                <a:latin typeface="Söhne Mono"/>
              </a:rPr>
              <a:t> edad</a:t>
            </a:r>
            <a:r>
              <a:rPr lang="es-ES" dirty="0"/>
              <a:t>;</a:t>
            </a:r>
          </a:p>
          <a:p>
            <a:r>
              <a:rPr lang="es-ES" dirty="0"/>
              <a:t>    </a:t>
            </a:r>
          </a:p>
          <a:p>
            <a:r>
              <a:rPr lang="es-ES" dirty="0"/>
              <a:t>   </a:t>
            </a:r>
            <a:r>
              <a:rPr lang="es-ES" sz="2000" dirty="0">
                <a:solidFill>
                  <a:srgbClr val="2E95D3"/>
                </a:solidFill>
                <a:latin typeface="Söhne Mono"/>
              </a:rPr>
              <a:t> </a:t>
            </a:r>
            <a:r>
              <a:rPr lang="es-ES" sz="2000" dirty="0" err="1">
                <a:solidFill>
                  <a:srgbClr val="2E95D3"/>
                </a:solidFill>
                <a:latin typeface="Söhne Mono"/>
              </a:rPr>
              <a:t>public</a:t>
            </a:r>
            <a:r>
              <a:rPr lang="es-ES" sz="2000" dirty="0">
                <a:solidFill>
                  <a:srgbClr val="2E95D3"/>
                </a:solidFill>
                <a:latin typeface="Söhne Mono"/>
              </a:rPr>
              <a:t> </a:t>
            </a:r>
            <a:r>
              <a:rPr lang="es-ES" dirty="0" err="1">
                <a:solidFill>
                  <a:srgbClr val="FF0000"/>
                </a:solidFill>
                <a:latin typeface="Söhne Mono"/>
              </a:rPr>
              <a:t>String</a:t>
            </a:r>
            <a:r>
              <a:rPr lang="es-ES" dirty="0">
                <a:solidFill>
                  <a:srgbClr val="FF0000"/>
                </a:solidFill>
                <a:latin typeface="Söhne Mono"/>
              </a:rPr>
              <a:t> </a:t>
            </a:r>
            <a:r>
              <a:rPr lang="es-ES" dirty="0" err="1"/>
              <a:t>getNombre</a:t>
            </a:r>
            <a:r>
              <a:rPr lang="es-ES" dirty="0"/>
              <a:t>() {</a:t>
            </a:r>
          </a:p>
          <a:p>
            <a:r>
              <a:rPr lang="es-ES" dirty="0"/>
              <a:t>        </a:t>
            </a:r>
            <a:r>
              <a:rPr lang="es-ES" dirty="0" err="1"/>
              <a:t>return</a:t>
            </a:r>
            <a:r>
              <a:rPr lang="es-ES" dirty="0"/>
              <a:t> </a:t>
            </a:r>
            <a:r>
              <a:rPr lang="es-ES" dirty="0">
                <a:solidFill>
                  <a:srgbClr val="FF0000"/>
                </a:solidFill>
                <a:latin typeface="Söhne Mono"/>
              </a:rPr>
              <a:t>nombre;</a:t>
            </a:r>
          </a:p>
          <a:p>
            <a:r>
              <a:rPr lang="es-ES" dirty="0"/>
              <a:t>    }</a:t>
            </a:r>
          </a:p>
          <a:p>
            <a:r>
              <a:rPr lang="es-ES" dirty="0"/>
              <a:t>    </a:t>
            </a:r>
          </a:p>
          <a:p>
            <a:r>
              <a:rPr lang="es-ES" dirty="0"/>
              <a:t>    </a:t>
            </a:r>
            <a:r>
              <a:rPr lang="es-ES" sz="2000" dirty="0" err="1">
                <a:solidFill>
                  <a:srgbClr val="2E95D3"/>
                </a:solidFill>
                <a:latin typeface="Söhne Mono"/>
              </a:rPr>
              <a:t>public</a:t>
            </a:r>
            <a:r>
              <a:rPr lang="es-ES" sz="2000" dirty="0">
                <a:solidFill>
                  <a:srgbClr val="2E95D3"/>
                </a:solidFill>
                <a:latin typeface="Söhne Mono"/>
              </a:rPr>
              <a:t> </a:t>
            </a:r>
            <a:r>
              <a:rPr lang="es-ES" dirty="0" err="1">
                <a:solidFill>
                  <a:srgbClr val="FF0000"/>
                </a:solidFill>
                <a:latin typeface="Söhne Mono"/>
              </a:rPr>
              <a:t>void</a:t>
            </a:r>
            <a:r>
              <a:rPr lang="es-ES" dirty="0"/>
              <a:t> </a:t>
            </a:r>
            <a:r>
              <a:rPr lang="es-ES" dirty="0" err="1"/>
              <a:t>setNombre</a:t>
            </a:r>
            <a:r>
              <a:rPr lang="es-ES" dirty="0"/>
              <a:t>(</a:t>
            </a:r>
            <a:r>
              <a:rPr lang="es-ES" dirty="0" err="1"/>
              <a:t>String</a:t>
            </a:r>
            <a:r>
              <a:rPr lang="es-ES" dirty="0"/>
              <a:t> nombre) {</a:t>
            </a:r>
          </a:p>
          <a:p>
            <a:r>
              <a:rPr lang="es-ES" dirty="0"/>
              <a:t>        </a:t>
            </a:r>
            <a:r>
              <a:rPr lang="es-ES" dirty="0" err="1"/>
              <a:t>this.nombre</a:t>
            </a:r>
            <a:r>
              <a:rPr lang="es-ES" dirty="0"/>
              <a:t> = nombre;</a:t>
            </a:r>
          </a:p>
          <a:p>
            <a:r>
              <a:rPr lang="es-ES" dirty="0"/>
              <a:t>    }</a:t>
            </a:r>
          </a:p>
          <a:p>
            <a:r>
              <a:rPr lang="es-ES" dirty="0"/>
              <a:t>    </a:t>
            </a:r>
          </a:p>
          <a:p>
            <a:r>
              <a:rPr lang="es-ES" dirty="0"/>
              <a:t>    </a:t>
            </a:r>
            <a:r>
              <a:rPr lang="es-ES" sz="2000" dirty="0" err="1">
                <a:solidFill>
                  <a:srgbClr val="2E95D3"/>
                </a:solidFill>
                <a:latin typeface="Söhne Mono"/>
              </a:rPr>
              <a:t>public</a:t>
            </a:r>
            <a:r>
              <a:rPr lang="es-ES" dirty="0"/>
              <a:t> </a:t>
            </a:r>
            <a:r>
              <a:rPr lang="es-ES" dirty="0" err="1">
                <a:solidFill>
                  <a:srgbClr val="FF0000"/>
                </a:solidFill>
                <a:latin typeface="Söhne Mono"/>
              </a:rPr>
              <a:t>int</a:t>
            </a:r>
            <a:r>
              <a:rPr lang="es-ES" dirty="0"/>
              <a:t> </a:t>
            </a:r>
            <a:r>
              <a:rPr lang="es-ES" dirty="0" err="1"/>
              <a:t>getEdad</a:t>
            </a:r>
            <a:r>
              <a:rPr lang="es-ES" dirty="0"/>
              <a:t>() {</a:t>
            </a:r>
          </a:p>
          <a:p>
            <a:r>
              <a:rPr lang="es-ES" dirty="0"/>
              <a:t>        </a:t>
            </a:r>
            <a:r>
              <a:rPr lang="es-ES" dirty="0" err="1"/>
              <a:t>return</a:t>
            </a:r>
            <a:r>
              <a:rPr lang="es-ES" dirty="0"/>
              <a:t> </a:t>
            </a:r>
            <a:r>
              <a:rPr lang="es-ES" dirty="0">
                <a:solidFill>
                  <a:srgbClr val="FF0000"/>
                </a:solidFill>
                <a:latin typeface="Söhne Mono"/>
              </a:rPr>
              <a:t>edad;</a:t>
            </a:r>
          </a:p>
          <a:p>
            <a:r>
              <a:rPr lang="es-ES" dirty="0"/>
              <a:t>    }</a:t>
            </a:r>
          </a:p>
          <a:p>
            <a:r>
              <a:rPr lang="es-ES" dirty="0"/>
              <a:t>    </a:t>
            </a:r>
          </a:p>
          <a:p>
            <a:r>
              <a:rPr lang="es-ES" dirty="0"/>
              <a:t>    </a:t>
            </a:r>
            <a:r>
              <a:rPr lang="es-ES" sz="2000" dirty="0" err="1">
                <a:solidFill>
                  <a:srgbClr val="2E95D3"/>
                </a:solidFill>
                <a:latin typeface="Söhne Mono"/>
              </a:rPr>
              <a:t>public</a:t>
            </a:r>
            <a:r>
              <a:rPr lang="es-ES" sz="2000" dirty="0">
                <a:solidFill>
                  <a:srgbClr val="2E95D3"/>
                </a:solidFill>
                <a:latin typeface="Söhne Mono"/>
              </a:rPr>
              <a:t> </a:t>
            </a:r>
            <a:r>
              <a:rPr lang="es-ES" dirty="0" err="1">
                <a:solidFill>
                  <a:srgbClr val="FF0000"/>
                </a:solidFill>
                <a:latin typeface="Söhne Mono"/>
              </a:rPr>
              <a:t>void</a:t>
            </a:r>
            <a:r>
              <a:rPr lang="es-ES" dirty="0"/>
              <a:t> </a:t>
            </a:r>
            <a:r>
              <a:rPr lang="es-ES" dirty="0" err="1"/>
              <a:t>setEdad</a:t>
            </a:r>
            <a:r>
              <a:rPr lang="es-ES" dirty="0"/>
              <a:t>(</a:t>
            </a:r>
            <a:r>
              <a:rPr lang="es-ES" dirty="0" err="1"/>
              <a:t>int</a:t>
            </a:r>
            <a:r>
              <a:rPr lang="es-ES" dirty="0"/>
              <a:t> edad) {</a:t>
            </a:r>
          </a:p>
          <a:p>
            <a:r>
              <a:rPr lang="es-ES" dirty="0"/>
              <a:t>        </a:t>
            </a:r>
            <a:r>
              <a:rPr lang="es-ES" dirty="0" err="1"/>
              <a:t>this.edad</a:t>
            </a:r>
            <a:r>
              <a:rPr lang="es-ES" dirty="0"/>
              <a:t> = edad;</a:t>
            </a:r>
          </a:p>
          <a:p>
            <a:r>
              <a:rPr lang="es-ES" dirty="0"/>
              <a:t>    }</a:t>
            </a:r>
          </a:p>
          <a:p>
            <a:r>
              <a:rPr lang="es-E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3224706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 w="7620">
            <a:solidFill>
              <a:srgbClr val="E5E0DF"/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833199" y="1140381"/>
            <a:ext cx="7795260" cy="72211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686"/>
              </a:lnSpc>
              <a:buNone/>
            </a:pPr>
            <a:r>
              <a:rPr lang="en-US" sz="4374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Creación de objetos en Java</a:t>
            </a:r>
            <a:endParaRPr lang="en-US" sz="4374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5542" y="2195751"/>
            <a:ext cx="2888575" cy="2888575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808798" y="5306497"/>
            <a:ext cx="2221944" cy="3609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843"/>
              </a:lnSpc>
              <a:buNone/>
            </a:pPr>
            <a:r>
              <a:rPr lang="en-US" sz="2187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Creación</a:t>
            </a:r>
            <a:endParaRPr lang="en-US" sz="2187" dirty="0"/>
          </a:p>
        </p:txBody>
      </p:sp>
      <p:sp>
        <p:nvSpPr>
          <p:cNvPr id="7" name="Text 3"/>
          <p:cNvSpPr/>
          <p:nvPr/>
        </p:nvSpPr>
        <p:spPr>
          <a:xfrm>
            <a:off x="833199" y="5889665"/>
            <a:ext cx="4173260" cy="7996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3149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Se utiliza la palabra clave "new" seguida del constructor de una clase.</a:t>
            </a:r>
            <a:endParaRPr lang="en-US" sz="17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0972" y="2195751"/>
            <a:ext cx="2888575" cy="2888575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6204228" y="5306497"/>
            <a:ext cx="2221944" cy="3609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843"/>
              </a:lnSpc>
              <a:buNone/>
            </a:pPr>
            <a:r>
              <a:rPr lang="en-US" sz="2187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Constructor</a:t>
            </a:r>
            <a:endParaRPr lang="en-US" sz="2187" dirty="0"/>
          </a:p>
        </p:txBody>
      </p:sp>
      <p:sp>
        <p:nvSpPr>
          <p:cNvPr id="10" name="Text 5"/>
          <p:cNvSpPr/>
          <p:nvPr/>
        </p:nvSpPr>
        <p:spPr>
          <a:xfrm>
            <a:off x="5228630" y="5889665"/>
            <a:ext cx="4173260" cy="7996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3149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Es un tipo especial de método que inicializa el objeto recién creado.</a:t>
            </a:r>
            <a:endParaRPr lang="en-US" sz="17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66402" y="2195751"/>
            <a:ext cx="2888575" cy="2888575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10599658" y="5306497"/>
            <a:ext cx="2221944" cy="3609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843"/>
              </a:lnSpc>
              <a:buNone/>
            </a:pPr>
            <a:r>
              <a:rPr lang="en-US" sz="2187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Objetos en Java</a:t>
            </a:r>
            <a:endParaRPr lang="en-US" sz="2187" dirty="0"/>
          </a:p>
        </p:txBody>
      </p:sp>
      <p:sp>
        <p:nvSpPr>
          <p:cNvPr id="13" name="Text 7"/>
          <p:cNvSpPr/>
          <p:nvPr/>
        </p:nvSpPr>
        <p:spPr>
          <a:xfrm>
            <a:off x="9624060" y="5889665"/>
            <a:ext cx="4173260" cy="119943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3149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Se crean dinámicamente en tiempo de ejecución, permitiendo una flexibilidad en el código.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C610EBBB-EF3D-442A-A91F-D1CD8622834B}"/>
              </a:ext>
            </a:extLst>
          </p:cNvPr>
          <p:cNvSpPr txBox="1"/>
          <p:nvPr/>
        </p:nvSpPr>
        <p:spPr>
          <a:xfrm>
            <a:off x="3657600" y="1384257"/>
            <a:ext cx="7315200" cy="61247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000" dirty="0" err="1">
                <a:solidFill>
                  <a:srgbClr val="2E95D3"/>
                </a:solidFill>
                <a:latin typeface="Söhne Mono"/>
              </a:rPr>
              <a:t>public</a:t>
            </a:r>
            <a:r>
              <a:rPr lang="es-ES" dirty="0"/>
              <a:t> </a:t>
            </a:r>
            <a:r>
              <a:rPr lang="es-ES" dirty="0" err="1"/>
              <a:t>class</a:t>
            </a:r>
            <a:r>
              <a:rPr lang="es-ES" dirty="0"/>
              <a:t> </a:t>
            </a:r>
            <a:r>
              <a:rPr lang="es-ES" dirty="0" err="1"/>
              <a:t>Main</a:t>
            </a:r>
            <a:r>
              <a:rPr lang="es-ES" dirty="0"/>
              <a:t> {</a:t>
            </a:r>
          </a:p>
          <a:p>
            <a:endParaRPr lang="es-ES" dirty="0"/>
          </a:p>
          <a:p>
            <a:r>
              <a:rPr lang="es-ES" dirty="0"/>
              <a:t>    </a:t>
            </a:r>
            <a:r>
              <a:rPr lang="es-ES" sz="2000" dirty="0" err="1">
                <a:solidFill>
                  <a:srgbClr val="2E95D3"/>
                </a:solidFill>
                <a:latin typeface="Söhne Mono"/>
              </a:rPr>
              <a:t>public</a:t>
            </a:r>
            <a:r>
              <a:rPr lang="es-ES" dirty="0"/>
              <a:t> </a:t>
            </a:r>
            <a:r>
              <a:rPr lang="es-ES" dirty="0" err="1">
                <a:solidFill>
                  <a:schemeClr val="accent6"/>
                </a:solidFill>
              </a:rPr>
              <a:t>static</a:t>
            </a:r>
            <a:r>
              <a:rPr lang="es-ES" dirty="0"/>
              <a:t> </a:t>
            </a:r>
            <a:r>
              <a:rPr lang="es-ES" dirty="0" err="1">
                <a:solidFill>
                  <a:srgbClr val="FF0000"/>
                </a:solidFill>
              </a:rPr>
              <a:t>void</a:t>
            </a:r>
            <a:r>
              <a:rPr lang="es-ES" dirty="0"/>
              <a:t> </a:t>
            </a:r>
            <a:r>
              <a:rPr lang="es-ES" dirty="0" err="1"/>
              <a:t>main</a:t>
            </a:r>
            <a:r>
              <a:rPr lang="es-ES" dirty="0"/>
              <a:t>(</a:t>
            </a:r>
            <a:r>
              <a:rPr lang="es-ES" dirty="0" err="1"/>
              <a:t>String</a:t>
            </a:r>
            <a:r>
              <a:rPr lang="es-ES" dirty="0"/>
              <a:t>[] </a:t>
            </a:r>
            <a:r>
              <a:rPr lang="es-ES" dirty="0" err="1"/>
              <a:t>args</a:t>
            </a:r>
            <a:r>
              <a:rPr lang="es-ES" dirty="0"/>
              <a:t>) {</a:t>
            </a:r>
          </a:p>
          <a:p>
            <a:endParaRPr lang="es-ES" dirty="0"/>
          </a:p>
          <a:p>
            <a:r>
              <a:rPr lang="es-ES" dirty="0"/>
              <a:t>        // Crear un objeto de la clase Persona</a:t>
            </a:r>
          </a:p>
          <a:p>
            <a:r>
              <a:rPr lang="es-ES" sz="2000" dirty="0">
                <a:solidFill>
                  <a:schemeClr val="accent2">
                    <a:lumMod val="75000"/>
                  </a:schemeClr>
                </a:solidFill>
              </a:rPr>
              <a:t>        Persona </a:t>
            </a:r>
            <a:r>
              <a:rPr lang="es-ES" sz="2000" dirty="0" err="1">
                <a:solidFill>
                  <a:schemeClr val="accent2">
                    <a:lumMod val="75000"/>
                  </a:schemeClr>
                </a:solidFill>
              </a:rPr>
              <a:t>persona</a:t>
            </a:r>
            <a:r>
              <a:rPr lang="es-ES" sz="2000" dirty="0">
                <a:solidFill>
                  <a:schemeClr val="accent2">
                    <a:lumMod val="75000"/>
                  </a:schemeClr>
                </a:solidFill>
              </a:rPr>
              <a:t> = new Persona();</a:t>
            </a:r>
          </a:p>
          <a:p>
            <a:r>
              <a:rPr lang="es-ES" dirty="0"/>
              <a:t>        </a:t>
            </a:r>
          </a:p>
          <a:p>
            <a:r>
              <a:rPr lang="es-ES" dirty="0"/>
              <a:t>        // Asignar valores a los atributos utilizando los métodos setter</a:t>
            </a:r>
          </a:p>
          <a:p>
            <a:r>
              <a:rPr lang="es-ES" dirty="0"/>
              <a:t>        </a:t>
            </a:r>
            <a:r>
              <a:rPr lang="es-ES" sz="2000" dirty="0" err="1">
                <a:solidFill>
                  <a:schemeClr val="accent2">
                    <a:lumMod val="75000"/>
                  </a:schemeClr>
                </a:solidFill>
              </a:rPr>
              <a:t>persona</a:t>
            </a:r>
            <a:r>
              <a:rPr lang="es-ES" dirty="0" err="1"/>
              <a:t>.setNombre</a:t>
            </a:r>
            <a:r>
              <a:rPr lang="es-ES" dirty="0"/>
              <a:t>("Juan");</a:t>
            </a:r>
          </a:p>
          <a:p>
            <a:r>
              <a:rPr lang="es-ES" dirty="0"/>
              <a:t>        </a:t>
            </a:r>
            <a:r>
              <a:rPr lang="es-ES" sz="2000" dirty="0" err="1">
                <a:solidFill>
                  <a:schemeClr val="accent2">
                    <a:lumMod val="75000"/>
                  </a:schemeClr>
                </a:solidFill>
              </a:rPr>
              <a:t>persona</a:t>
            </a:r>
            <a:r>
              <a:rPr lang="es-ES" dirty="0" err="1"/>
              <a:t>.setEdad</a:t>
            </a:r>
            <a:r>
              <a:rPr lang="es-ES" dirty="0"/>
              <a:t>(25);</a:t>
            </a:r>
          </a:p>
          <a:p>
            <a:r>
              <a:rPr lang="es-ES" dirty="0"/>
              <a:t>        </a:t>
            </a:r>
          </a:p>
          <a:p>
            <a:r>
              <a:rPr lang="es-ES" dirty="0"/>
              <a:t>        // Obtener valores de los atributos utilizando los métodos </a:t>
            </a:r>
            <a:r>
              <a:rPr lang="es-ES" dirty="0" err="1"/>
              <a:t>getter</a:t>
            </a:r>
            <a:endParaRPr lang="es-ES" dirty="0"/>
          </a:p>
          <a:p>
            <a:r>
              <a:rPr lang="es-ES" dirty="0"/>
              <a:t>        </a:t>
            </a:r>
            <a:r>
              <a:rPr lang="es-ES" dirty="0" err="1"/>
              <a:t>String</a:t>
            </a:r>
            <a:r>
              <a:rPr lang="es-ES" dirty="0"/>
              <a:t> nombre = </a:t>
            </a:r>
            <a:r>
              <a:rPr lang="es-ES" sz="2000" dirty="0" err="1">
                <a:solidFill>
                  <a:schemeClr val="accent2">
                    <a:lumMod val="75000"/>
                  </a:schemeClr>
                </a:solidFill>
              </a:rPr>
              <a:t>persona</a:t>
            </a:r>
            <a:r>
              <a:rPr lang="es-ES" dirty="0" err="1"/>
              <a:t>.getNombre</a:t>
            </a:r>
            <a:r>
              <a:rPr lang="es-ES" dirty="0"/>
              <a:t>();</a:t>
            </a:r>
          </a:p>
          <a:p>
            <a:r>
              <a:rPr lang="es-ES" dirty="0"/>
              <a:t>        </a:t>
            </a:r>
            <a:r>
              <a:rPr lang="es-ES" dirty="0" err="1"/>
              <a:t>int</a:t>
            </a:r>
            <a:r>
              <a:rPr lang="es-ES" dirty="0"/>
              <a:t> edad = </a:t>
            </a:r>
            <a:r>
              <a:rPr lang="es-ES" sz="2000" dirty="0" err="1">
                <a:solidFill>
                  <a:schemeClr val="accent2">
                    <a:lumMod val="75000"/>
                  </a:schemeClr>
                </a:solidFill>
              </a:rPr>
              <a:t>persona</a:t>
            </a:r>
            <a:r>
              <a:rPr lang="es-ES" dirty="0" err="1"/>
              <a:t>.getEdad</a:t>
            </a:r>
            <a:r>
              <a:rPr lang="es-ES" dirty="0"/>
              <a:t>();</a:t>
            </a:r>
          </a:p>
          <a:p>
            <a:r>
              <a:rPr lang="es-ES" dirty="0"/>
              <a:t>        </a:t>
            </a:r>
          </a:p>
          <a:p>
            <a:r>
              <a:rPr lang="es-ES" dirty="0"/>
              <a:t>        // Imprimir los valores obtenidos</a:t>
            </a:r>
          </a:p>
          <a:p>
            <a:r>
              <a:rPr lang="es-ES" dirty="0"/>
              <a:t>        </a:t>
            </a:r>
            <a:r>
              <a:rPr lang="es-ES" dirty="0" err="1"/>
              <a:t>System.out.println</a:t>
            </a:r>
            <a:r>
              <a:rPr lang="es-ES" dirty="0"/>
              <a:t>("Nombre: " + nombre);</a:t>
            </a:r>
          </a:p>
          <a:p>
            <a:r>
              <a:rPr lang="es-ES" dirty="0"/>
              <a:t>        </a:t>
            </a:r>
            <a:r>
              <a:rPr lang="es-ES" dirty="0" err="1"/>
              <a:t>System.out.println</a:t>
            </a:r>
            <a:r>
              <a:rPr lang="es-ES" dirty="0"/>
              <a:t>("Edad: " + edad);</a:t>
            </a:r>
          </a:p>
          <a:p>
            <a:r>
              <a:rPr lang="es-ES" dirty="0"/>
              <a:t>    }</a:t>
            </a:r>
          </a:p>
          <a:p>
            <a:endParaRPr lang="es-ES" dirty="0"/>
          </a:p>
          <a:p>
            <a:r>
              <a:rPr lang="es-E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5604043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 w="7620">
            <a:solidFill>
              <a:srgbClr val="E5E0DF"/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833199" y="2266117"/>
            <a:ext cx="9326880" cy="72211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686"/>
              </a:lnSpc>
              <a:buNone/>
            </a:pPr>
            <a:r>
              <a:rPr lang="en-US" sz="4374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Atributos y métodos de instancia</a:t>
            </a:r>
            <a:endParaRPr lang="en-US" sz="4374" dirty="0"/>
          </a:p>
        </p:txBody>
      </p:sp>
      <p:sp>
        <p:nvSpPr>
          <p:cNvPr id="5" name="Shape 2"/>
          <p:cNvSpPr/>
          <p:nvPr/>
        </p:nvSpPr>
        <p:spPr>
          <a:xfrm>
            <a:off x="833199" y="3321487"/>
            <a:ext cx="4173260" cy="2641997"/>
          </a:xfrm>
          <a:prstGeom prst="roundRect">
            <a:avLst>
              <a:gd name="adj" fmla="val 2077"/>
            </a:avLst>
          </a:prstGeom>
          <a:solidFill>
            <a:srgbClr val="F7EDD4"/>
          </a:solidFill>
          <a:ln w="7620">
            <a:solidFill>
              <a:srgbClr val="EFDBA9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1062990" y="3551277"/>
            <a:ext cx="3055620" cy="3609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43"/>
              </a:lnSpc>
              <a:buNone/>
            </a:pPr>
            <a:r>
              <a:rPr lang="en-US" sz="2187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Atributos de instancia</a:t>
            </a:r>
            <a:endParaRPr lang="en-US" sz="2187" dirty="0"/>
          </a:p>
        </p:txBody>
      </p:sp>
      <p:sp>
        <p:nvSpPr>
          <p:cNvPr id="7" name="Text 4"/>
          <p:cNvSpPr/>
          <p:nvPr/>
        </p:nvSpPr>
        <p:spPr>
          <a:xfrm>
            <a:off x="1062990" y="4134445"/>
            <a:ext cx="3713678" cy="7996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49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Variables que describen el estado de un objeto.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228630" y="3321487"/>
            <a:ext cx="4173260" cy="2641997"/>
          </a:xfrm>
          <a:prstGeom prst="roundRect">
            <a:avLst>
              <a:gd name="adj" fmla="val 2077"/>
            </a:avLst>
          </a:prstGeom>
          <a:solidFill>
            <a:srgbClr val="F7EDD4"/>
          </a:solidFill>
          <a:ln w="7620">
            <a:solidFill>
              <a:srgbClr val="EFDBA9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5458420" y="3551277"/>
            <a:ext cx="2964180" cy="3609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43"/>
              </a:lnSpc>
              <a:buNone/>
            </a:pPr>
            <a:r>
              <a:rPr lang="en-US" sz="2187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Métodos de instancia</a:t>
            </a: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5458420" y="4134445"/>
            <a:ext cx="3713678" cy="119943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49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Comportamientos del objeto, funciones que realizan acciones con los atributos.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9624060" y="3321487"/>
            <a:ext cx="4173260" cy="2641997"/>
          </a:xfrm>
          <a:prstGeom prst="roundRect">
            <a:avLst>
              <a:gd name="adj" fmla="val 2077"/>
            </a:avLst>
          </a:prstGeom>
          <a:solidFill>
            <a:srgbClr val="F7EDD4"/>
          </a:solidFill>
          <a:ln w="7620">
            <a:solidFill>
              <a:srgbClr val="EFDBA9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9853851" y="3551277"/>
            <a:ext cx="2484120" cy="3609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43"/>
              </a:lnSpc>
              <a:buNone/>
            </a:pPr>
            <a:r>
              <a:rPr lang="en-US" sz="2187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Declaración y uso</a:t>
            </a:r>
            <a:endParaRPr lang="en-US" sz="2187" dirty="0"/>
          </a:p>
        </p:txBody>
      </p:sp>
      <p:sp>
        <p:nvSpPr>
          <p:cNvPr id="13" name="Text 10"/>
          <p:cNvSpPr/>
          <p:nvPr/>
        </p:nvSpPr>
        <p:spPr>
          <a:xfrm>
            <a:off x="9853851" y="4134445"/>
            <a:ext cx="3713678" cy="15992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49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Se declaran con el tipo de dato, seguido del nombre y su valor por defecto. Se accede a ellos con la notación punto.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CBE339B2-DEAE-452B-85FE-1D98FA2701EF}"/>
              </a:ext>
            </a:extLst>
          </p:cNvPr>
          <p:cNvSpPr txBox="1"/>
          <p:nvPr/>
        </p:nvSpPr>
        <p:spPr>
          <a:xfrm>
            <a:off x="4885660" y="2545139"/>
            <a:ext cx="4859079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 err="1"/>
              <a:t>public</a:t>
            </a:r>
            <a:r>
              <a:rPr lang="es-ES" dirty="0"/>
              <a:t> </a:t>
            </a:r>
            <a:r>
              <a:rPr lang="es-ES" dirty="0" err="1"/>
              <a:t>class</a:t>
            </a:r>
            <a:r>
              <a:rPr lang="es-ES" dirty="0"/>
              <a:t> Persona {</a:t>
            </a:r>
          </a:p>
          <a:p>
            <a:r>
              <a:rPr lang="es-ES" dirty="0"/>
              <a:t>    </a:t>
            </a:r>
            <a:r>
              <a:rPr lang="es-ES" dirty="0" err="1"/>
              <a:t>private</a:t>
            </a:r>
            <a:r>
              <a:rPr lang="es-ES" dirty="0"/>
              <a:t> </a:t>
            </a:r>
            <a:r>
              <a:rPr lang="es-ES" dirty="0" err="1"/>
              <a:t>String</a:t>
            </a:r>
            <a:r>
              <a:rPr lang="es-ES" dirty="0"/>
              <a:t> nombre; // Atributo de instancia</a:t>
            </a:r>
          </a:p>
          <a:p>
            <a:r>
              <a:rPr lang="es-ES" dirty="0"/>
              <a:t>    </a:t>
            </a:r>
          </a:p>
          <a:p>
            <a:r>
              <a:rPr lang="es-ES" dirty="0"/>
              <a:t>    </a:t>
            </a:r>
            <a:r>
              <a:rPr lang="es-ES" dirty="0" err="1"/>
              <a:t>public</a:t>
            </a:r>
            <a:r>
              <a:rPr lang="es-ES" dirty="0"/>
              <a:t> </a:t>
            </a:r>
            <a:r>
              <a:rPr lang="es-ES" dirty="0" err="1"/>
              <a:t>String</a:t>
            </a:r>
            <a:r>
              <a:rPr lang="es-ES" dirty="0"/>
              <a:t> </a:t>
            </a:r>
            <a:r>
              <a:rPr lang="es-ES" dirty="0" err="1"/>
              <a:t>getNombre</a:t>
            </a:r>
            <a:r>
              <a:rPr lang="es-ES" dirty="0"/>
              <a:t>() {</a:t>
            </a:r>
          </a:p>
          <a:p>
            <a:r>
              <a:rPr lang="es-ES" dirty="0"/>
              <a:t>        </a:t>
            </a:r>
            <a:r>
              <a:rPr lang="es-ES" dirty="0" err="1"/>
              <a:t>return</a:t>
            </a:r>
            <a:r>
              <a:rPr lang="es-ES" dirty="0"/>
              <a:t> nombre;</a:t>
            </a:r>
          </a:p>
          <a:p>
            <a:r>
              <a:rPr lang="es-ES" dirty="0"/>
              <a:t>    }</a:t>
            </a:r>
          </a:p>
          <a:p>
            <a:r>
              <a:rPr lang="es-ES" dirty="0"/>
              <a:t>    </a:t>
            </a:r>
          </a:p>
          <a:p>
            <a:r>
              <a:rPr lang="es-ES" dirty="0"/>
              <a:t>    </a:t>
            </a:r>
            <a:r>
              <a:rPr lang="es-ES" dirty="0" err="1"/>
              <a:t>public</a:t>
            </a:r>
            <a:r>
              <a:rPr lang="es-ES" dirty="0"/>
              <a:t> </a:t>
            </a:r>
            <a:r>
              <a:rPr lang="es-ES" dirty="0" err="1"/>
              <a:t>void</a:t>
            </a:r>
            <a:r>
              <a:rPr lang="es-ES" dirty="0"/>
              <a:t> </a:t>
            </a:r>
            <a:r>
              <a:rPr lang="es-ES" dirty="0" err="1"/>
              <a:t>setNombre</a:t>
            </a:r>
            <a:r>
              <a:rPr lang="es-ES" dirty="0"/>
              <a:t>(</a:t>
            </a:r>
            <a:r>
              <a:rPr lang="es-ES" dirty="0" err="1"/>
              <a:t>String</a:t>
            </a:r>
            <a:r>
              <a:rPr lang="es-ES" dirty="0"/>
              <a:t> nombre) {</a:t>
            </a:r>
          </a:p>
          <a:p>
            <a:r>
              <a:rPr lang="es-ES" dirty="0"/>
              <a:t>        </a:t>
            </a:r>
            <a:r>
              <a:rPr lang="es-ES" dirty="0" err="1"/>
              <a:t>this.nombre</a:t>
            </a:r>
            <a:r>
              <a:rPr lang="es-ES" dirty="0"/>
              <a:t> = nombre;</a:t>
            </a:r>
          </a:p>
          <a:p>
            <a:r>
              <a:rPr lang="es-ES" dirty="0"/>
              <a:t>    }</a:t>
            </a:r>
          </a:p>
          <a:p>
            <a:r>
              <a:rPr lang="es-E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3786000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5A5804C4-DF53-4C9C-9CFC-E19955A41F50}"/>
              </a:ext>
            </a:extLst>
          </p:cNvPr>
          <p:cNvSpPr txBox="1"/>
          <p:nvPr/>
        </p:nvSpPr>
        <p:spPr>
          <a:xfrm>
            <a:off x="3657600" y="1852642"/>
            <a:ext cx="7666074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 err="1"/>
              <a:t>public</a:t>
            </a:r>
            <a:r>
              <a:rPr lang="es-ES" dirty="0"/>
              <a:t> </a:t>
            </a:r>
            <a:r>
              <a:rPr lang="es-ES" dirty="0" err="1"/>
              <a:t>class</a:t>
            </a:r>
            <a:r>
              <a:rPr lang="es-ES" dirty="0"/>
              <a:t> Persona {</a:t>
            </a:r>
          </a:p>
          <a:p>
            <a:r>
              <a:rPr lang="es-ES" dirty="0"/>
              <a:t>    </a:t>
            </a:r>
            <a:r>
              <a:rPr lang="es-ES" dirty="0" err="1"/>
              <a:t>private</a:t>
            </a:r>
            <a:r>
              <a:rPr lang="es-ES" dirty="0"/>
              <a:t> </a:t>
            </a:r>
            <a:r>
              <a:rPr lang="es-ES" dirty="0" err="1"/>
              <a:t>String</a:t>
            </a:r>
            <a:r>
              <a:rPr lang="es-ES" dirty="0"/>
              <a:t> nombre;</a:t>
            </a:r>
          </a:p>
          <a:p>
            <a:r>
              <a:rPr lang="es-ES" dirty="0"/>
              <a:t>    </a:t>
            </a:r>
            <a:r>
              <a:rPr lang="es-ES" dirty="0" err="1"/>
              <a:t>private</a:t>
            </a:r>
            <a:r>
              <a:rPr lang="es-ES" dirty="0"/>
              <a:t> </a:t>
            </a:r>
            <a:r>
              <a:rPr lang="es-ES" dirty="0" err="1"/>
              <a:t>int</a:t>
            </a:r>
            <a:r>
              <a:rPr lang="es-ES" dirty="0"/>
              <a:t> edad;</a:t>
            </a:r>
          </a:p>
          <a:p>
            <a:r>
              <a:rPr lang="es-ES" dirty="0"/>
              <a:t>    </a:t>
            </a:r>
          </a:p>
          <a:p>
            <a:r>
              <a:rPr lang="es-ES" dirty="0"/>
              <a:t>    </a:t>
            </a:r>
            <a:r>
              <a:rPr lang="es-ES" dirty="0" err="1"/>
              <a:t>public</a:t>
            </a:r>
            <a:r>
              <a:rPr lang="es-ES" dirty="0"/>
              <a:t> </a:t>
            </a:r>
            <a:r>
              <a:rPr lang="es-ES" dirty="0" err="1"/>
              <a:t>void</a:t>
            </a:r>
            <a:r>
              <a:rPr lang="es-ES" dirty="0"/>
              <a:t> saludar() {</a:t>
            </a:r>
          </a:p>
          <a:p>
            <a:r>
              <a:rPr lang="es-ES" dirty="0"/>
              <a:t>        </a:t>
            </a:r>
            <a:r>
              <a:rPr lang="es-ES" dirty="0" err="1"/>
              <a:t>System.out.println</a:t>
            </a:r>
            <a:r>
              <a:rPr lang="es-ES" dirty="0"/>
              <a:t>("Hola, soy " + nombre + " y tengo " + edad + " años.");</a:t>
            </a:r>
          </a:p>
          <a:p>
            <a:r>
              <a:rPr lang="es-ES" dirty="0"/>
              <a:t>    }</a:t>
            </a:r>
          </a:p>
          <a:p>
            <a:r>
              <a:rPr lang="es-ES" dirty="0"/>
              <a:t>    </a:t>
            </a:r>
          </a:p>
          <a:p>
            <a:r>
              <a:rPr lang="es-ES" dirty="0"/>
              <a:t>    </a:t>
            </a:r>
            <a:r>
              <a:rPr lang="es-ES" dirty="0" err="1"/>
              <a:t>public</a:t>
            </a:r>
            <a:r>
              <a:rPr lang="es-ES" dirty="0"/>
              <a:t> </a:t>
            </a:r>
            <a:r>
              <a:rPr lang="es-ES" dirty="0" err="1"/>
              <a:t>static</a:t>
            </a:r>
            <a:r>
              <a:rPr lang="es-ES" dirty="0"/>
              <a:t> </a:t>
            </a:r>
            <a:r>
              <a:rPr lang="es-ES" dirty="0" err="1"/>
              <a:t>void</a:t>
            </a:r>
            <a:r>
              <a:rPr lang="es-ES" dirty="0"/>
              <a:t> </a:t>
            </a:r>
            <a:r>
              <a:rPr lang="es-ES" dirty="0" err="1"/>
              <a:t>main</a:t>
            </a:r>
            <a:r>
              <a:rPr lang="es-ES" dirty="0"/>
              <a:t>(</a:t>
            </a:r>
            <a:r>
              <a:rPr lang="es-ES" dirty="0" err="1"/>
              <a:t>String</a:t>
            </a:r>
            <a:r>
              <a:rPr lang="es-ES" dirty="0"/>
              <a:t>[] </a:t>
            </a:r>
            <a:r>
              <a:rPr lang="es-ES" dirty="0" err="1"/>
              <a:t>args</a:t>
            </a:r>
            <a:r>
              <a:rPr lang="es-ES" dirty="0"/>
              <a:t>) {</a:t>
            </a:r>
          </a:p>
          <a:p>
            <a:r>
              <a:rPr lang="es-ES" dirty="0"/>
              <a:t>        Persona </a:t>
            </a:r>
            <a:r>
              <a:rPr lang="es-ES" dirty="0" err="1"/>
              <a:t>persona</a:t>
            </a:r>
            <a:r>
              <a:rPr lang="es-ES" dirty="0"/>
              <a:t> = new Persona();</a:t>
            </a:r>
          </a:p>
          <a:p>
            <a:r>
              <a:rPr lang="es-ES" dirty="0"/>
              <a:t>        </a:t>
            </a:r>
            <a:r>
              <a:rPr lang="es-ES" dirty="0" err="1"/>
              <a:t>persona.nombre</a:t>
            </a:r>
            <a:r>
              <a:rPr lang="es-ES" dirty="0"/>
              <a:t> = "Juan";</a:t>
            </a:r>
          </a:p>
          <a:p>
            <a:r>
              <a:rPr lang="es-ES" dirty="0"/>
              <a:t>        </a:t>
            </a:r>
            <a:r>
              <a:rPr lang="es-ES" dirty="0" err="1"/>
              <a:t>persona.edad</a:t>
            </a:r>
            <a:r>
              <a:rPr lang="es-ES" dirty="0"/>
              <a:t> = 25;</a:t>
            </a:r>
          </a:p>
          <a:p>
            <a:r>
              <a:rPr lang="es-ES" dirty="0"/>
              <a:t>        </a:t>
            </a:r>
            <a:r>
              <a:rPr lang="es-ES" dirty="0" err="1"/>
              <a:t>persona.saludar</a:t>
            </a:r>
            <a:r>
              <a:rPr lang="es-ES" dirty="0"/>
              <a:t>(); // Llamada al método de instancia</a:t>
            </a:r>
          </a:p>
          <a:p>
            <a:r>
              <a:rPr lang="es-ES" dirty="0"/>
              <a:t>    }</a:t>
            </a:r>
          </a:p>
          <a:p>
            <a:r>
              <a:rPr lang="es-E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0080909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395</TotalTime>
  <Words>2025</Words>
  <Application>Microsoft Office PowerPoint</Application>
  <PresentationFormat>Personalizado</PresentationFormat>
  <Paragraphs>353</Paragraphs>
  <Slides>31</Slides>
  <Notes>22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31</vt:i4>
      </vt:variant>
    </vt:vector>
  </HeadingPairs>
  <TitlesOfParts>
    <vt:vector size="38" baseType="lpstr">
      <vt:lpstr>Arial</vt:lpstr>
      <vt:lpstr>Calibri</vt:lpstr>
      <vt:lpstr>DM Sans</vt:lpstr>
      <vt:lpstr>Libre Baskerville</vt:lpstr>
      <vt:lpstr>Söhne</vt:lpstr>
      <vt:lpstr>Söhne Mono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Pablo Guevara</cp:lastModifiedBy>
  <cp:revision>10</cp:revision>
  <dcterms:created xsi:type="dcterms:W3CDTF">2023-06-21T19:18:28Z</dcterms:created>
  <dcterms:modified xsi:type="dcterms:W3CDTF">2023-06-22T03:19:16Z</dcterms:modified>
</cp:coreProperties>
</file>